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54"/>
  </p:notesMasterIdLst>
  <p:sldIdLst>
    <p:sldId id="256" r:id="rId5"/>
    <p:sldId id="312" r:id="rId6"/>
    <p:sldId id="311" r:id="rId7"/>
    <p:sldId id="373" r:id="rId8"/>
    <p:sldId id="314" r:id="rId9"/>
    <p:sldId id="317" r:id="rId10"/>
    <p:sldId id="313" r:id="rId11"/>
    <p:sldId id="321" r:id="rId12"/>
    <p:sldId id="322" r:id="rId13"/>
    <p:sldId id="316" r:id="rId14"/>
    <p:sldId id="258" r:id="rId15"/>
    <p:sldId id="320" r:id="rId16"/>
    <p:sldId id="270" r:id="rId17"/>
    <p:sldId id="259" r:id="rId18"/>
    <p:sldId id="272" r:id="rId19"/>
    <p:sldId id="274" r:id="rId20"/>
    <p:sldId id="324" r:id="rId21"/>
    <p:sldId id="302" r:id="rId22"/>
    <p:sldId id="368" r:id="rId23"/>
    <p:sldId id="326" r:id="rId24"/>
    <p:sldId id="354" r:id="rId25"/>
    <p:sldId id="356" r:id="rId26"/>
    <p:sldId id="357" r:id="rId27"/>
    <p:sldId id="369" r:id="rId28"/>
    <p:sldId id="359" r:id="rId29"/>
    <p:sldId id="360" r:id="rId30"/>
    <p:sldId id="361" r:id="rId31"/>
    <p:sldId id="370" r:id="rId32"/>
    <p:sldId id="363" r:id="rId33"/>
    <p:sldId id="364" r:id="rId34"/>
    <p:sldId id="331" r:id="rId35"/>
    <p:sldId id="333" r:id="rId36"/>
    <p:sldId id="332" r:id="rId37"/>
    <p:sldId id="334" r:id="rId38"/>
    <p:sldId id="336" r:id="rId39"/>
    <p:sldId id="371" r:id="rId40"/>
    <p:sldId id="292" r:id="rId41"/>
    <p:sldId id="338" r:id="rId42"/>
    <p:sldId id="341" r:id="rId43"/>
    <p:sldId id="342" r:id="rId44"/>
    <p:sldId id="344" r:id="rId45"/>
    <p:sldId id="345" r:id="rId46"/>
    <p:sldId id="346" r:id="rId47"/>
    <p:sldId id="347" r:id="rId48"/>
    <p:sldId id="348" r:id="rId49"/>
    <p:sldId id="372" r:id="rId50"/>
    <p:sldId id="366" r:id="rId51"/>
    <p:sldId id="350" r:id="rId52"/>
    <p:sldId id="352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D366EE7-F8AC-4EF9-9058-8367E3D66E85}">
          <p14:sldIdLst>
            <p14:sldId id="256"/>
            <p14:sldId id="312"/>
            <p14:sldId id="311"/>
            <p14:sldId id="373"/>
            <p14:sldId id="314"/>
            <p14:sldId id="317"/>
            <p14:sldId id="313"/>
            <p14:sldId id="321"/>
            <p14:sldId id="322"/>
            <p14:sldId id="316"/>
            <p14:sldId id="258"/>
            <p14:sldId id="320"/>
            <p14:sldId id="270"/>
            <p14:sldId id="259"/>
            <p14:sldId id="272"/>
            <p14:sldId id="274"/>
            <p14:sldId id="324"/>
            <p14:sldId id="302"/>
            <p14:sldId id="368"/>
            <p14:sldId id="326"/>
            <p14:sldId id="354"/>
            <p14:sldId id="356"/>
            <p14:sldId id="357"/>
            <p14:sldId id="369"/>
            <p14:sldId id="359"/>
            <p14:sldId id="360"/>
            <p14:sldId id="361"/>
            <p14:sldId id="370"/>
            <p14:sldId id="363"/>
            <p14:sldId id="364"/>
          </p14:sldIdLst>
        </p14:section>
        <p14:section name="Анализ корневых причин" id="{C954B126-9B0C-431C-8DA9-213B1158A1AB}">
          <p14:sldIdLst>
            <p14:sldId id="331"/>
            <p14:sldId id="333"/>
            <p14:sldId id="332"/>
            <p14:sldId id="334"/>
            <p14:sldId id="336"/>
            <p14:sldId id="371"/>
            <p14:sldId id="292"/>
            <p14:sldId id="338"/>
            <p14:sldId id="341"/>
            <p14:sldId id="342"/>
            <p14:sldId id="344"/>
            <p14:sldId id="345"/>
            <p14:sldId id="346"/>
            <p14:sldId id="347"/>
            <p14:sldId id="348"/>
            <p14:sldId id="372"/>
            <p14:sldId id="366"/>
            <p14:sldId id="350"/>
            <p14:sldId id="3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73" autoAdjust="0"/>
  </p:normalViewPr>
  <p:slideViewPr>
    <p:cSldViewPr snapToGrid="0">
      <p:cViewPr varScale="1">
        <p:scale>
          <a:sx n="77" d="100"/>
          <a:sy n="77" d="100"/>
        </p:scale>
        <p:origin x="5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2-04-03T04:23:36.3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2-04-03T04:23:35.4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2-04-03T04:23:36.3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2-04-03T04:23:35.4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2-04-03T04:23:36.3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2-04-03T04:23:35.4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2-04-03T04:23:36.3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2-04-03T04:23:35.4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D5A8C-7247-42E9-B2AF-C359B3E3AEAE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0209A-DD73-429A-AF33-736252564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8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209A-DD73-429A-AF33-7362525644F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4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209A-DD73-429A-AF33-7362525644F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45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209A-DD73-429A-AF33-7362525644F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72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209A-DD73-429A-AF33-7362525644F1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135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209A-DD73-429A-AF33-7362525644F1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795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209A-DD73-429A-AF33-7362525644F1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890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209A-DD73-429A-AF33-7362525644F1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25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209A-DD73-429A-AF33-7362525644F1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86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209A-DD73-429A-AF33-7362525644F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68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209A-DD73-429A-AF33-7362525644F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813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209A-DD73-429A-AF33-7362525644F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59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209A-DD73-429A-AF33-7362525644F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0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A5A0-D20E-47A7-AFF9-E832EF7C32C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35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A5A0-D20E-47A7-AFF9-E832EF7C32C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31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209A-DD73-429A-AF33-7362525644F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007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0209A-DD73-429A-AF33-7362525644F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3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FE23-AF92-4C74-9194-4B53A7935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901-4FF4-4A8C-9FA5-98CB089BE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98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FE23-AF92-4C74-9194-4B53A7935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901-4FF4-4A8C-9FA5-98CB089BE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70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FE23-AF92-4C74-9194-4B53A7935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901-4FF4-4A8C-9FA5-98CB089BE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4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DD5DA-0E28-4308-B147-2334DA6E118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EA649-F6BE-4701-8F71-8151A743D0E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77CA2-468B-4929-BAB2-F46D907B57F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961B6-D665-458D-B90E-CBF82B1FD53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6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DDDB3-B11F-4A7A-91C4-20CECBE10DD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14D84-9B2B-4D4F-A449-51959BF3CEB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0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6BCA6-EC0A-43EB-962F-77682DA657B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221F2-5D1C-438B-9C05-C4335BA4389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98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D51C-47A1-444F-A656-45328DBB9D4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FFA33-819D-49A8-8189-A2AC948411C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26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4B110-3CE6-45F1-8831-E788E703889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7C3EF-287C-43DD-8A59-78B93EB524B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73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C595-89BA-4D75-B688-D303505101F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B2464-FAC9-42FD-8BFC-193C3004DD28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21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1C86C-FDA2-49C2-837E-EC63F2687D7A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F5BD2-32E9-4D3F-9089-C42088108CB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2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FE23-AF92-4C74-9194-4B53A7935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901-4FF4-4A8C-9FA5-98CB089BE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28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F0F9E-6630-4F7C-BBF9-4D8272A95096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2219-0C05-4520-ABF6-1A0592EB7DF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88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5232E-B50E-4ABF-BAC0-B435C8C7B56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4FE99-E9B0-4416-A824-D08F7E796DD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76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C80C6-9E83-4D71-B438-B94823E91B1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44011-5585-48EA-BB47-1869DBC985C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68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DD5DA-0E28-4308-B147-2334DA6E118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EA649-F6BE-4701-8F71-8151A743D0E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55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77CA2-468B-4929-BAB2-F46D907B57F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961B6-D665-458D-B90E-CBF82B1FD53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68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DDDB3-B11F-4A7A-91C4-20CECBE10DD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14D84-9B2B-4D4F-A449-51959BF3CEB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6BCA6-EC0A-43EB-962F-77682DA657B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221F2-5D1C-438B-9C05-C4335BA4389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57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D51C-47A1-444F-A656-45328DBB9D4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FFA33-819D-49A8-8189-A2AC948411C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56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4B110-3CE6-45F1-8831-E788E703889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7C3EF-287C-43DD-8A59-78B93EB524B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03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C595-89BA-4D75-B688-D303505101F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B2464-FAC9-42FD-8BFC-193C3004DD28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0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FE23-AF92-4C74-9194-4B53A7935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901-4FF4-4A8C-9FA5-98CB089BE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589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1C86C-FDA2-49C2-837E-EC63F2687D7A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F5BD2-32E9-4D3F-9089-C42088108CB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70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F0F9E-6630-4F7C-BBF9-4D8272A95096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2219-0C05-4520-ABF6-1A0592EB7DF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54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5232E-B50E-4ABF-BAC0-B435C8C7B56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4FE99-E9B0-4416-A824-D08F7E796DD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76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C80C6-9E83-4D71-B438-B94823E91B1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44011-5585-48EA-BB47-1869DBC985C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74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DD5DA-0E28-4308-B147-2334DA6E118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EA649-F6BE-4701-8F71-8151A743D0E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77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77CA2-468B-4929-BAB2-F46D907B57F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961B6-D665-458D-B90E-CBF82B1FD53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43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DDDB3-B11F-4A7A-91C4-20CECBE10DD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14D84-9B2B-4D4F-A449-51959BF3CEB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9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6BCA6-EC0A-43EB-962F-77682DA657B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221F2-5D1C-438B-9C05-C4335BA4389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71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D51C-47A1-444F-A656-45328DBB9D4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FFA33-819D-49A8-8189-A2AC948411C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087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4B110-3CE6-45F1-8831-E788E703889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7C3EF-287C-43DD-8A59-78B93EB524B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3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FE23-AF92-4C74-9194-4B53A7935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901-4FF4-4A8C-9FA5-98CB089BE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108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C595-89BA-4D75-B688-D303505101F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B2464-FAC9-42FD-8BFC-193C3004DD28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424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1C86C-FDA2-49C2-837E-EC63F2687D7A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F5BD2-32E9-4D3F-9089-C42088108CB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52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F0F9E-6630-4F7C-BBF9-4D8272A95096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2219-0C05-4520-ABF6-1A0592EB7DF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478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5232E-B50E-4ABF-BAC0-B435C8C7B56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4FE99-E9B0-4416-A824-D08F7E796DD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91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C80C6-9E83-4D71-B438-B94823E91B1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44011-5585-48EA-BB47-1869DBC985C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7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FE23-AF92-4C74-9194-4B53A7935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901-4FF4-4A8C-9FA5-98CB089BE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45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FE23-AF92-4C74-9194-4B53A7935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901-4FF4-4A8C-9FA5-98CB089BE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FE23-AF92-4C74-9194-4B53A7935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901-4FF4-4A8C-9FA5-98CB089BE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1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FE23-AF92-4C74-9194-4B53A7935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901-4FF4-4A8C-9FA5-98CB089BE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5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FE23-AF92-4C74-9194-4B53A7935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901-4FF4-4A8C-9FA5-98CB089BE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9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1FE23-AF92-4C74-9194-4B53A7935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4B901-4FF4-4A8C-9FA5-98CB089BE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3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820B1F-7BF9-42CE-9224-68DA948C86A2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0F2D09-0512-466E-B624-F0DF1C64FD77}" type="slidenum">
              <a:rPr lang="ru-RU" alt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1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820B1F-7BF9-42CE-9224-68DA948C86A2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0F2D09-0512-466E-B624-F0DF1C64FD77}" type="slidenum">
              <a:rPr lang="ru-RU" alt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820B1F-7BF9-42CE-9224-68DA948C86A2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0F2D09-0512-466E-B624-F0DF1C64FD77}" type="slidenum">
              <a:rPr lang="ru-RU" alt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8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8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customXml" Target="../ink/ink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3.emf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4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0300" y="1508760"/>
            <a:ext cx="8789670" cy="1851661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Инструменты анализа и управления рисками в организации здравоохранения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50080" y="4905852"/>
            <a:ext cx="5764530" cy="165576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Г. Альжаксина.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MD, EMBA.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Менеджер здравоохранения.</a:t>
            </a: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FMEA-анализ: прим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7490"/>
            <a:ext cx="3649980" cy="364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2"/>
          <p:cNvSpPr txBox="1">
            <a:spLocks/>
          </p:cNvSpPr>
          <p:nvPr/>
        </p:nvSpPr>
        <p:spPr>
          <a:xfrm>
            <a:off x="-146960" y="238981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395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9637" y="62336"/>
            <a:ext cx="10744200" cy="455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Анализ уязвимостей к опасностям (HVA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)  - инструмент оценки рисков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Рукописный ввод 20"/>
              <p14:cNvContentPartPr/>
              <p14:nvPr/>
            </p14:nvContentPartPr>
            <p14:xfrm>
              <a:off x="6646497" y="1487751"/>
              <a:ext cx="360" cy="360"/>
            </p14:xfrm>
          </p:contentPart>
        </mc:Choice>
        <mc:Fallback xmlns="">
          <p:pic>
            <p:nvPicPr>
              <p:cNvPr id="21" name="Рукописный ввод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4617" y="147587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Рукописный ввод 21"/>
              <p14:cNvContentPartPr/>
              <p14:nvPr/>
            </p14:nvContentPartPr>
            <p14:xfrm>
              <a:off x="6359937" y="1719591"/>
              <a:ext cx="360" cy="360"/>
            </p14:xfrm>
          </p:contentPart>
        </mc:Choice>
        <mc:Fallback xmlns="">
          <p:pic>
            <p:nvPicPr>
              <p:cNvPr id="22" name="Рукописный ввод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8057" y="1707711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157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10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399" y="1010193"/>
            <a:ext cx="5022937" cy="3450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364" y="1010193"/>
            <a:ext cx="6676373" cy="5152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8375" y="4953586"/>
            <a:ext cx="2706984" cy="172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0960" y="0"/>
            <a:ext cx="9091130" cy="75501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FMEA -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Анализ причин и последствий отказов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640" y="1002082"/>
            <a:ext cx="10515600" cy="502134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b="1" dirty="0" smtClean="0"/>
              <a:t>Алгоритм проведения:</a:t>
            </a:r>
          </a:p>
          <a:p>
            <a:pPr algn="just"/>
            <a:r>
              <a:rPr lang="ru-RU" sz="2400" dirty="0" smtClean="0"/>
              <a:t>Создать команду для проведения анализа</a:t>
            </a:r>
          </a:p>
          <a:p>
            <a:pPr algn="just"/>
            <a:r>
              <a:rPr lang="ru-RU" sz="2400" dirty="0" smtClean="0"/>
              <a:t>Подробно описать объект или процесс, его функций и принципы работы (обозначить начальное и завершающее событие)</a:t>
            </a:r>
          </a:p>
          <a:p>
            <a:pPr algn="just"/>
            <a:r>
              <a:rPr lang="ru-RU" sz="2400" dirty="0" smtClean="0"/>
              <a:t>Составить список потенциальных дефектов (возможных отказов)</a:t>
            </a:r>
          </a:p>
          <a:p>
            <a:pPr algn="just"/>
            <a:r>
              <a:rPr lang="ru-RU" sz="2400" dirty="0" smtClean="0"/>
              <a:t>Описать причины и последствия - понять, что может привести к возникновению тех или иных ошибок, а также то, как обнаруженные дефекты могут повлиять на пациентов, персонал и организацию в целом. </a:t>
            </a:r>
          </a:p>
          <a:p>
            <a:pPr algn="just"/>
            <a:r>
              <a:rPr lang="ru-RU" sz="2400" dirty="0" smtClean="0"/>
              <a:t>Рассчитать риски (вероятность возникновения, тяжесть или серьезность, и время для обнаружения или исправления).</a:t>
            </a:r>
          </a:p>
          <a:p>
            <a:pPr algn="just"/>
            <a:r>
              <a:rPr lang="ru-RU" sz="2400" dirty="0" smtClean="0"/>
              <a:t>Определить приоритетное число рисков (ПЧР) для каждого вида отказа (чем выше ПЧР — тем опаснее нарушение и разрушительнее его последствия).</a:t>
            </a:r>
          </a:p>
          <a:p>
            <a:pPr algn="just"/>
            <a:r>
              <a:rPr lang="ru-RU" sz="2400" dirty="0" smtClean="0"/>
              <a:t>Разработать предложения и рекомендации</a:t>
            </a:r>
          </a:p>
          <a:p>
            <a:pPr algn="just"/>
            <a:r>
              <a:rPr lang="ru-RU" sz="2400" dirty="0" smtClean="0"/>
              <a:t>Оценить результат после внедрений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08" y="5193254"/>
            <a:ext cx="2103227" cy="1298288"/>
          </a:xfrm>
          <a:prstGeom prst="rect">
            <a:avLst/>
          </a:prstGeom>
        </p:spPr>
      </p:pic>
      <p:sp>
        <p:nvSpPr>
          <p:cNvPr id="5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11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139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693" y="4673600"/>
            <a:ext cx="2801095" cy="22199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792" y="5019611"/>
            <a:ext cx="1845688" cy="17680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98977">
            <a:off x="4857990" y="4791578"/>
            <a:ext cx="2216193" cy="22161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096" y="102870"/>
            <a:ext cx="11269980" cy="7810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Кейс 1: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шибочное введение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48802"/>
              </p:ext>
            </p:extLst>
          </p:nvPr>
        </p:nvGraphicFramePr>
        <p:xfrm>
          <a:off x="419100" y="1168441"/>
          <a:ext cx="11153140" cy="4194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7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9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91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91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091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091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Сценарий 1 А</a:t>
                      </a:r>
                      <a:endParaRPr lang="ru-RU" sz="16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Сценарий 1 Б</a:t>
                      </a:r>
                      <a:endParaRPr lang="ru-RU" sz="16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Сценарий 2 А</a:t>
                      </a:r>
                      <a:endParaRPr lang="ru-RU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Сценарий 2 Б</a:t>
                      </a:r>
                    </a:p>
                    <a:p>
                      <a:endParaRPr lang="ru-RU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Сценарий 2 С</a:t>
                      </a:r>
                    </a:p>
                    <a:p>
                      <a:endParaRPr lang="ru-RU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Субстанция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Жидкое ЛС 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Жидкое ЛС 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Энтеральное</a:t>
                      </a:r>
                      <a:r>
                        <a:rPr lang="ru-RU" baseline="0" dirty="0" smtClean="0"/>
                        <a:t> питание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Энтеральное</a:t>
                      </a:r>
                      <a:r>
                        <a:rPr lang="ru-RU" baseline="0" dirty="0" smtClean="0"/>
                        <a:t> питание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Энтеральное</a:t>
                      </a:r>
                      <a:r>
                        <a:rPr lang="ru-RU" baseline="0" dirty="0" smtClean="0"/>
                        <a:t> питание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Путь введения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Через рот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Через рот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Зонд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Зонд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Зонд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Средство для введения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Обычный шприц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Оральный шприц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Обычный шприц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Оральный</a:t>
                      </a:r>
                    </a:p>
                    <a:p>
                      <a:pPr algn="ctr"/>
                      <a:r>
                        <a:rPr lang="ru-RU" b="1" dirty="0" smtClean="0"/>
                        <a:t>шприц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Красный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Оральный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шприц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Сбой/ошибка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в/в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в/в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в/в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в/в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в/в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вероятность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3б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3б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3б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2б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серьезность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б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б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б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б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обнаружение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б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б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б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б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Значимость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30 баллов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10 баллов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30 баллов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30 баллов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10 баллов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5613052" y="5019611"/>
            <a:ext cx="0" cy="304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6649" y="5019611"/>
            <a:ext cx="335309" cy="475529"/>
          </a:xfrm>
          <a:prstGeom prst="rect">
            <a:avLst/>
          </a:prstGeom>
        </p:spPr>
      </p:pic>
      <p:sp>
        <p:nvSpPr>
          <p:cNvPr id="10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12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38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531" y="5433635"/>
            <a:ext cx="2438400" cy="1390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0150" y="150312"/>
            <a:ext cx="11269980" cy="4953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Кейс 2: Риск заражения персонала в период эпидемии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Covid19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111912"/>
              </p:ext>
            </p:extLst>
          </p:nvPr>
        </p:nvGraphicFramePr>
        <p:xfrm>
          <a:off x="419100" y="849630"/>
          <a:ext cx="11153140" cy="481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7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9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91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91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091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091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Сценарий 1 А</a:t>
                      </a:r>
                      <a:endParaRPr lang="ru-RU" sz="16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Сценарий 1 Б</a:t>
                      </a:r>
                      <a:endParaRPr lang="ru-RU" sz="16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Сценарий 2 А</a:t>
                      </a:r>
                      <a:endParaRPr lang="ru-RU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Сценарий 2 Б</a:t>
                      </a:r>
                    </a:p>
                    <a:p>
                      <a:endParaRPr lang="ru-RU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Сценарий 2 С</a:t>
                      </a:r>
                    </a:p>
                    <a:p>
                      <a:endParaRPr lang="ru-RU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Риск заражения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Контакт с потенциально инфицированным пациентом</a:t>
                      </a:r>
                      <a:endParaRPr lang="ru-RU" sz="16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Контакт с потенциально инфицированным пациентом</a:t>
                      </a:r>
                      <a:endParaRPr lang="ru-RU" sz="16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Контакт с инфицированным пациентом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Контакт с инфицированным пациентом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Контакт с инфицированным пациентом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349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Средства защиты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Медицинский халат,</a:t>
                      </a:r>
                      <a:r>
                        <a:rPr lang="ru-RU" sz="1600" baseline="0" dirty="0" smtClean="0"/>
                        <a:t> маска, перчатки</a:t>
                      </a:r>
                      <a:endParaRPr lang="ru-RU" sz="16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Носите дополнительную защиту для лица (например, лицевой щиток)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Медицинский халат,</a:t>
                      </a:r>
                      <a:r>
                        <a:rPr lang="ru-RU" sz="1600" baseline="0" dirty="0" smtClean="0"/>
                        <a:t> маска, перчатки</a:t>
                      </a:r>
                      <a:endParaRPr lang="ru-RU" sz="16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Носите дополнительную защиту для лица (например, лицевой щиток)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Носите респиратор N95 или аналогичный*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Сбой/ошибка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в/в</a:t>
                      </a:r>
                      <a:endParaRPr lang="ru-RU" sz="16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в/в</a:t>
                      </a:r>
                      <a:endParaRPr lang="ru-RU" sz="16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в/в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в/в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в/в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вероятность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3б</a:t>
                      </a:r>
                      <a:endParaRPr lang="ru-RU" sz="16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3б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3б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2б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серьезность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б</a:t>
                      </a:r>
                      <a:endParaRPr lang="ru-RU" sz="16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б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б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б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обнаружение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б</a:t>
                      </a:r>
                      <a:endParaRPr lang="ru-RU" sz="16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б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б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б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Значимость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30 баллов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10 баллов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30 баллов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30 баллов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10 баллов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5522082" y="5281235"/>
            <a:ext cx="0" cy="304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698" y="5330280"/>
            <a:ext cx="335309" cy="4755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851" y="5831525"/>
            <a:ext cx="1508070" cy="937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9187" y="5805809"/>
            <a:ext cx="1274174" cy="1018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0536" y="5805809"/>
            <a:ext cx="1335140" cy="1018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524" y="5831525"/>
            <a:ext cx="909359" cy="962851"/>
          </a:xfrm>
          <a:prstGeom prst="rect">
            <a:avLst/>
          </a:prstGeom>
        </p:spPr>
      </p:pic>
      <p:sp>
        <p:nvSpPr>
          <p:cNvPr id="13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13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353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9345" y="0"/>
            <a:ext cx="7639050" cy="75501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Анализ причин и последствий отказов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849" y="0"/>
            <a:ext cx="2103227" cy="116378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796961"/>
              </p:ext>
            </p:extLst>
          </p:nvPr>
        </p:nvGraphicFramePr>
        <p:xfrm>
          <a:off x="822662" y="1072657"/>
          <a:ext cx="11144249" cy="254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4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25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44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12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68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41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3527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Сценарий отказа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Причины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Последствия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ПЧР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167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 отделение</a:t>
                      </a:r>
                      <a:r>
                        <a:rPr lang="ru-RU" sz="1800" baseline="0" dirty="0" smtClean="0"/>
                        <a:t> доставлен шприц объемом 10 мл с 2% раствором лидокаина для </a:t>
                      </a:r>
                      <a:r>
                        <a:rPr lang="ru-RU" sz="1800" dirty="0" smtClean="0"/>
                        <a:t>проведения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паравертебральной</a:t>
                      </a:r>
                      <a:r>
                        <a:rPr lang="ru-RU" sz="1800" dirty="0" smtClean="0"/>
                        <a:t> блокады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Введение ЛС 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внутривенно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</a:t>
                      </a:r>
                      <a:r>
                        <a:rPr lang="ru-RU" sz="1800" baseline="0" dirty="0" smtClean="0"/>
                        <a:t> четко обозначено назначение шприца с ЛС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Остановка сердца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775886"/>
              </p:ext>
            </p:extLst>
          </p:nvPr>
        </p:nvGraphicFramePr>
        <p:xfrm>
          <a:off x="878773" y="3773179"/>
          <a:ext cx="11139055" cy="2551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597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18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84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20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58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527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Методы коррекции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Ответственный исполнитель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Проведенные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ПЧР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1678">
                <a:tc>
                  <a:txBody>
                    <a:bodyPr/>
                    <a:lstStyle/>
                    <a:p>
                      <a:r>
                        <a:rPr lang="ru-RU" dirty="0" smtClean="0"/>
                        <a:t>Визуальное обозначение шприца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ДЛЯ В/В ВВЕДЕНИЯ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Клинический фармацевт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Закуп</a:t>
                      </a:r>
                      <a:r>
                        <a:rPr lang="ru-RU" baseline="0" dirty="0" smtClean="0"/>
                        <a:t> цветного стикера с обозначением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НЕ ДЛЯ В/В ВВЕДЕНИЯ.</a:t>
                      </a: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Внести дополнение в правила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Обучить персонал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11887200" y="4453247"/>
            <a:ext cx="11876" cy="3562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14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70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15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18469" y="137954"/>
            <a:ext cx="9144000" cy="526093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FMEA - Анализ причин и последствий </a:t>
            </a:r>
            <a:r>
              <a:rPr lang="ru-RU" sz="3200" b="1" dirty="0" smtClean="0"/>
              <a:t>отказов (сбоев)</a:t>
            </a:r>
            <a:endParaRPr lang="ru-RU" sz="32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74105"/>
              </p:ext>
            </p:extLst>
          </p:nvPr>
        </p:nvGraphicFramePr>
        <p:xfrm>
          <a:off x="347347" y="2311062"/>
          <a:ext cx="11445559" cy="436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66"/>
                <a:gridCol w="1590545"/>
                <a:gridCol w="1039660"/>
                <a:gridCol w="1052186"/>
                <a:gridCol w="899080"/>
                <a:gridCol w="1067527"/>
                <a:gridCol w="911846"/>
                <a:gridCol w="1167454"/>
                <a:gridCol w="2004164"/>
                <a:gridCol w="1120731"/>
              </a:tblGrid>
              <a:tr h="5448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Шаги 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Сбой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Причина сбоя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Последствия сбоя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ЧПР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Действия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ЧПР </a:t>
                      </a:r>
                    </a:p>
                    <a:p>
                      <a:pPr algn="ctr"/>
                      <a:r>
                        <a:rPr lang="ru-RU" sz="1600" dirty="0" smtClean="0"/>
                        <a:t>После мер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Неправильно указана доза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Врач-стажер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Потенц. вред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Двойная</a:t>
                      </a:r>
                      <a:r>
                        <a:rPr lang="ru-RU" sz="1600" baseline="0" dirty="0" smtClean="0"/>
                        <a:t> проверка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Непонятная пропись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Запись</a:t>
                      </a:r>
                      <a:r>
                        <a:rPr lang="ru-RU" sz="1600" baseline="0" dirty="0" smtClean="0"/>
                        <a:t> от руки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Потенц. вред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Электронные</a:t>
                      </a:r>
                    </a:p>
                    <a:p>
                      <a:pPr algn="just"/>
                      <a:r>
                        <a:rPr lang="ru-RU" sz="1600" dirty="0" smtClean="0"/>
                        <a:t>назначения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Подготовлено не то ЛС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Схожие ЛС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Потенц. вред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Проверка, размещение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Неправильный пациент (путь введения)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Нагрузка высокая на м/с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Вред здоровью пациента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Проверка:</a:t>
                      </a:r>
                    </a:p>
                    <a:p>
                      <a:pPr algn="just"/>
                      <a:r>
                        <a:rPr lang="ru-RU" sz="1600" dirty="0" smtClean="0"/>
                        <a:t>Тот</a:t>
                      </a:r>
                      <a:r>
                        <a:rPr lang="ru-RU" sz="1600" baseline="0" dirty="0" smtClean="0"/>
                        <a:t> пациент, лекарство, доза, путь и время введения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211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725524" y="776614"/>
            <a:ext cx="11067380" cy="1161286"/>
            <a:chOff x="1251617" y="0"/>
            <a:chExt cx="11067380" cy="1161286"/>
          </a:xfrm>
        </p:grpSpPr>
        <p:sp>
          <p:nvSpPr>
            <p:cNvPr id="10" name="Блок-схема: типовой процесс 9"/>
            <p:cNvSpPr/>
            <p:nvPr/>
          </p:nvSpPr>
          <p:spPr>
            <a:xfrm>
              <a:off x="8987032" y="0"/>
              <a:ext cx="1675437" cy="1069633"/>
            </a:xfrm>
            <a:prstGeom prst="flowChartPredefinedProcess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70000"/>
                </a:lnSpc>
                <a:spcAft>
                  <a:spcPts val="0"/>
                </a:spcAft>
              </a:pPr>
              <a:r>
                <a:rPr lang="ru-RU" sz="16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4. Введение пациенту ЛС</a:t>
              </a: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Блок-схема: знак завершения 10"/>
            <p:cNvSpPr/>
            <p:nvPr/>
          </p:nvSpPr>
          <p:spPr>
            <a:xfrm>
              <a:off x="11188700" y="222892"/>
              <a:ext cx="1130297" cy="643950"/>
            </a:xfrm>
            <a:prstGeom prst="flowChartTerminator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ВЫХОД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Прямая со стрелкой 11"/>
            <p:cNvCxnSpPr>
              <a:endCxn id="10" idx="1"/>
            </p:cNvCxnSpPr>
            <p:nvPr/>
          </p:nvCxnSpPr>
          <p:spPr>
            <a:xfrm flipV="1">
              <a:off x="8384276" y="534817"/>
              <a:ext cx="602756" cy="1078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endCxn id="11" idx="1"/>
            </p:cNvCxnSpPr>
            <p:nvPr/>
          </p:nvCxnSpPr>
          <p:spPr>
            <a:xfrm flipV="1">
              <a:off x="10643560" y="544867"/>
              <a:ext cx="54514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Блок-схема: знак завершения 13"/>
            <p:cNvSpPr/>
            <p:nvPr/>
          </p:nvSpPr>
          <p:spPr>
            <a:xfrm>
              <a:off x="1251617" y="271414"/>
              <a:ext cx="1149406" cy="623378"/>
            </a:xfrm>
            <a:prstGeom prst="flowChartTerminator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ВХОД</a:t>
              </a:r>
            </a:p>
          </p:txBody>
        </p:sp>
        <p:sp>
          <p:nvSpPr>
            <p:cNvPr id="15" name="Блок-схема: типовой процесс 14"/>
            <p:cNvSpPr/>
            <p:nvPr/>
          </p:nvSpPr>
          <p:spPr>
            <a:xfrm>
              <a:off x="2723298" y="91653"/>
              <a:ext cx="1675437" cy="1069633"/>
            </a:xfrm>
            <a:prstGeom prst="flowChartPredefinedProcess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70000"/>
                </a:lnSpc>
                <a:spcAft>
                  <a:spcPts val="0"/>
                </a:spcAft>
              </a:pPr>
              <a:r>
                <a:rPr lang="ru-RU" sz="16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1. Назначение врачом ЛС </a:t>
              </a: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" name="Блок-схема: документ 15"/>
            <p:cNvSpPr/>
            <p:nvPr/>
          </p:nvSpPr>
          <p:spPr>
            <a:xfrm>
              <a:off x="4900253" y="70087"/>
              <a:ext cx="1483995" cy="1091198"/>
            </a:xfrm>
            <a:prstGeom prst="flowChartDocumen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Aft>
                  <a:spcPts val="0"/>
                </a:spcAft>
              </a:pPr>
              <a:r>
                <a:rPr lang="ru-RU" sz="16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2. Лист назначения</a:t>
              </a:r>
              <a:endPara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885766" y="70087"/>
              <a:ext cx="1498510" cy="104806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ru-RU" sz="16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3. Подготовка</a:t>
              </a: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 </a:t>
              </a:r>
              <a:r>
                <a:rPr lang="ru-RU" sz="16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разведение ЛС </a:t>
              </a: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медсестрой </a:t>
              </a:r>
            </a:p>
          </p:txBody>
        </p:sp>
        <p:cxnSp>
          <p:nvCxnSpPr>
            <p:cNvPr id="19" name="Прямая со стрелкой 18"/>
            <p:cNvCxnSpPr>
              <a:stCxn id="15" idx="3"/>
              <a:endCxn id="16" idx="1"/>
            </p:cNvCxnSpPr>
            <p:nvPr/>
          </p:nvCxnSpPr>
          <p:spPr>
            <a:xfrm flipV="1">
              <a:off x="4398735" y="615687"/>
              <a:ext cx="501518" cy="10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V="1">
              <a:off x="6384248" y="572556"/>
              <a:ext cx="501518" cy="10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stCxn id="14" idx="3"/>
            </p:cNvCxnSpPr>
            <p:nvPr/>
          </p:nvCxnSpPr>
          <p:spPr>
            <a:xfrm>
              <a:off x="2401023" y="583103"/>
              <a:ext cx="341184" cy="56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/>
          <p:nvPr/>
        </p:nvCxnSpPr>
        <p:spPr>
          <a:xfrm>
            <a:off x="11599101" y="5974915"/>
            <a:ext cx="0" cy="3256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43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002" y="167091"/>
            <a:ext cx="11269980" cy="55941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4000" b="1" dirty="0" smtClean="0"/>
              <a:t>Анализ корневых причин </a:t>
            </a:r>
            <a:r>
              <a:rPr lang="en-US" sz="4000" b="1" dirty="0" smtClean="0"/>
              <a:t>RCA</a:t>
            </a:r>
            <a:endParaRPr lang="ru-RU" sz="3600" b="1" dirty="0"/>
          </a:p>
        </p:txBody>
      </p:sp>
      <p:pic>
        <p:nvPicPr>
          <p:cNvPr id="6" name="Picture 3" descr="C:\Users\muna\Desktop\root-1-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03" y="1375591"/>
            <a:ext cx="3097213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890" y="1712946"/>
            <a:ext cx="3954780" cy="47907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002" y="3950667"/>
            <a:ext cx="67008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0000"/>
                </a:solidFill>
              </a:rPr>
              <a:t>«Всякий добросовестный врач должен стремиться </a:t>
            </a:r>
            <a:r>
              <a:rPr lang="ru-RU" sz="2400" b="1" i="1" dirty="0" smtClean="0">
                <a:solidFill>
                  <a:srgbClr val="000000"/>
                </a:solidFill>
              </a:rPr>
              <a:t>обнародовать </a:t>
            </a:r>
            <a:r>
              <a:rPr lang="ru-RU" sz="2400" b="1" i="1" dirty="0">
                <a:solidFill>
                  <a:srgbClr val="000000"/>
                </a:solidFill>
              </a:rPr>
              <a:t>свои ошибки, чтобы </a:t>
            </a:r>
            <a:r>
              <a:rPr lang="ru-RU" sz="2400" b="1" i="1" dirty="0" smtClean="0">
                <a:solidFill>
                  <a:srgbClr val="000000"/>
                </a:solidFill>
              </a:rPr>
              <a:t>предостеречь от </a:t>
            </a:r>
            <a:r>
              <a:rPr lang="ru-RU" sz="2400" b="1" i="1" dirty="0">
                <a:solidFill>
                  <a:srgbClr val="000000"/>
                </a:solidFill>
              </a:rPr>
              <a:t>них других людей, менее сведущих</a:t>
            </a:r>
            <a:r>
              <a:rPr lang="ru-RU" sz="2400" b="1" i="1" dirty="0" smtClean="0">
                <a:solidFill>
                  <a:srgbClr val="000000"/>
                </a:solidFill>
              </a:rPr>
              <a:t>».</a:t>
            </a:r>
            <a:endParaRPr lang="ru-RU" sz="2400" b="1" i="1" dirty="0">
              <a:solidFill>
                <a:srgbClr val="000000"/>
              </a:solidFill>
            </a:endParaRPr>
          </a:p>
          <a:p>
            <a:pPr algn="just"/>
            <a:r>
              <a:rPr lang="ru-RU" sz="2400" i="1" dirty="0">
                <a:solidFill>
                  <a:srgbClr val="000000"/>
                </a:solidFill>
              </a:rPr>
              <a:t>Н. И. Пирогов , русский хирург и </a:t>
            </a:r>
            <a:r>
              <a:rPr lang="ru-RU" sz="2400" i="1" dirty="0" smtClean="0">
                <a:solidFill>
                  <a:srgbClr val="000000"/>
                </a:solidFill>
              </a:rPr>
              <a:t>анатом.</a:t>
            </a:r>
            <a:endParaRPr lang="ru-RU" sz="2400" i="1" dirty="0"/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16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582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410" y="0"/>
            <a:ext cx="11269980" cy="5717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/>
              <a:t>Анализ корневых причин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0375" y="716250"/>
            <a:ext cx="104101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ea typeface="Calibri" panose="020F0502020204030204" pitchFamily="34" charset="0"/>
              </a:rPr>
              <a:t>Расследование ошибок</a:t>
            </a:r>
            <a:r>
              <a:rPr lang="ru-RU" sz="2400" dirty="0">
                <a:ea typeface="Calibri" panose="020F0502020204030204" pitchFamily="34" charset="0"/>
              </a:rPr>
              <a:t>, неблагоприятных событий или несчастных случаев является </a:t>
            </a:r>
            <a:r>
              <a:rPr lang="ru-RU" sz="2400" b="1" dirty="0">
                <a:ea typeface="Calibri" panose="020F0502020204030204" pitchFamily="34" charset="0"/>
              </a:rPr>
              <a:t>основным процессом в управлении </a:t>
            </a:r>
            <a:r>
              <a:rPr lang="ru-RU" sz="2400" b="1" dirty="0" smtClean="0">
                <a:ea typeface="Calibri" panose="020F0502020204030204" pitchFamily="34" charset="0"/>
              </a:rPr>
              <a:t>рисками</a:t>
            </a:r>
            <a:r>
              <a:rPr lang="ru-RU" sz="2400" dirty="0" smtClean="0">
                <a:ea typeface="Calibri" panose="020F0502020204030204" pitchFamily="34" charset="0"/>
              </a:rPr>
              <a:t>.</a:t>
            </a:r>
          </a:p>
          <a:p>
            <a:pPr algn="just"/>
            <a:endParaRPr lang="ru-RU" sz="2400" dirty="0" smtClean="0">
              <a:ea typeface="Calibri" panose="020F0502020204030204" pitchFamily="34" charset="0"/>
            </a:endParaRPr>
          </a:p>
          <a:p>
            <a:pPr algn="just"/>
            <a:r>
              <a:rPr lang="ru-RU" sz="2400" b="1" dirty="0" smtClean="0"/>
              <a:t>Цель </a:t>
            </a:r>
            <a:r>
              <a:rPr lang="ru-RU" sz="2400" b="1" dirty="0"/>
              <a:t>расследования </a:t>
            </a:r>
            <a:r>
              <a:rPr lang="ru-RU" sz="2400" dirty="0"/>
              <a:t>— попытаться понять: что произошло? Как это произошло? Почему это произошло? И что можно сделать, чтобы ошибка не повторилась? </a:t>
            </a:r>
            <a:endParaRPr lang="ru-RU" sz="2400" dirty="0" smtClean="0"/>
          </a:p>
          <a:p>
            <a:pPr algn="just"/>
            <a:r>
              <a:rPr lang="ru-RU" sz="2400" dirty="0" smtClean="0"/>
              <a:t>Кроме </a:t>
            </a:r>
            <a:r>
              <a:rPr lang="ru-RU" sz="2400" dirty="0"/>
              <a:t>того, </a:t>
            </a:r>
            <a:r>
              <a:rPr lang="ru-RU" sz="2400" dirty="0" smtClean="0"/>
              <a:t>расследование </a:t>
            </a:r>
            <a:r>
              <a:rPr lang="ru-RU" sz="2400" dirty="0"/>
              <a:t>стремится ответить на следующие вопросы: </a:t>
            </a:r>
            <a:endParaRPr lang="ru-RU" sz="2400" dirty="0" smtClean="0"/>
          </a:p>
          <a:p>
            <a:pPr marL="720725" indent="-366713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Что </a:t>
            </a:r>
            <a:r>
              <a:rPr lang="ru-RU" sz="2400" dirty="0"/>
              <a:t>послужило причиной </a:t>
            </a:r>
            <a:r>
              <a:rPr lang="ru-RU" sz="2400" dirty="0" smtClean="0"/>
              <a:t>неблагоприятного события? </a:t>
            </a:r>
          </a:p>
          <a:p>
            <a:pPr marL="720725" indent="-366713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Какие </a:t>
            </a:r>
            <a:r>
              <a:rPr lang="ru-RU" sz="2400" dirty="0"/>
              <a:t>другие факторы способствовали этому? </a:t>
            </a:r>
            <a:endParaRPr lang="ru-RU" sz="2400" dirty="0" smtClean="0"/>
          </a:p>
          <a:p>
            <a:pPr marL="720725" indent="-366713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Что </a:t>
            </a:r>
            <a:r>
              <a:rPr lang="ru-RU" sz="2400" dirty="0"/>
              <a:t>позволило </a:t>
            </a:r>
            <a:r>
              <a:rPr lang="ru-RU" sz="2400" dirty="0" smtClean="0"/>
              <a:t>этому реализоваться?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Чтобы </a:t>
            </a:r>
            <a:r>
              <a:rPr lang="ru-RU" sz="2400" dirty="0"/>
              <a:t>ответить на эти вопросы, требуется сбор большого количества данных. Данные собираются из разных источников с использованием различных методов, чтобы понять процесс ошибки в ее собственном уникальном контексте</a:t>
            </a:r>
            <a:r>
              <a:rPr lang="ru-RU" sz="2400" dirty="0" smtClean="0"/>
              <a:t>.</a:t>
            </a:r>
            <a:endParaRPr lang="ru-RU" sz="2000" i="1" dirty="0"/>
          </a:p>
        </p:txBody>
      </p:sp>
      <p:sp>
        <p:nvSpPr>
          <p:cNvPr id="3" name="AutoShape 2" descr="https://upload.wikimedia.org/wikipedia/commons/7/7d/The_5M_model_used_for_trouble-shoot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upload.wikimedia.org/wikipedia/commons/7/7d/The_5M_model_used_for_trouble-shootin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565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841" y="4745470"/>
            <a:ext cx="2639797" cy="1603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226" y="67035"/>
            <a:ext cx="2335078" cy="1298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410" y="0"/>
            <a:ext cx="11269980" cy="5717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/>
              <a:t>Анализ корневых причин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1849" y="865994"/>
            <a:ext cx="90322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dirty="0">
                <a:solidFill>
                  <a:srgbClr val="FF0000"/>
                </a:solidFill>
                <a:ea typeface="Calibri" panose="020F0502020204030204" pitchFamily="34" charset="0"/>
              </a:rPr>
              <a:t>Что такое «RCA»?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ea typeface="Calibri" panose="020F0502020204030204" pitchFamily="34" charset="0"/>
              </a:rPr>
              <a:t>Реактивная Оценка основных причинных или способствующих факторов, связанных с конкретным событием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ea typeface="Calibri" panose="020F0502020204030204" pitchFamily="34" charset="0"/>
              </a:rPr>
              <a:t>Анализ сосредоточен главным образом на  системе и процессах, а не назначение индивидуальной ответственности</a:t>
            </a:r>
          </a:p>
        </p:txBody>
      </p:sp>
      <p:sp>
        <p:nvSpPr>
          <p:cNvPr id="3" name="AutoShape 2" descr="https://upload.wikimedia.org/wikipedia/commons/7/7d/The_5M_model_used_for_trouble-shoot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upload.wikimedia.org/wikipedia/commons/7/7d/The_5M_model_used_for_trouble-shootin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18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2775" y="3253082"/>
            <a:ext cx="807402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Когда проводится RCA?</a:t>
            </a:r>
            <a:endParaRPr lang="ru-RU" sz="2400" b="1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ea typeface="Calibri" panose="020F0502020204030204" pitchFamily="34" charset="0"/>
              </a:rPr>
              <a:t>Все экстремальные события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ea typeface="Calibri" panose="020F0502020204030204" pitchFamily="34" charset="0"/>
              </a:rPr>
              <a:t>Все серьезные неблагоприятные события </a:t>
            </a:r>
            <a:endParaRPr lang="ru-RU" sz="2400" dirty="0" smtClean="0"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ea typeface="Calibri" panose="020F0502020204030204" pitchFamily="34" charset="0"/>
              </a:rPr>
              <a:t>События</a:t>
            </a:r>
            <a:r>
              <a:rPr lang="ru-RU" sz="2400" dirty="0">
                <a:ea typeface="Calibri" panose="020F0502020204030204" pitchFamily="34" charset="0"/>
              </a:rPr>
              <a:t>, которые привели или могут привести к инвалидности или смерти пациентов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ea typeface="Calibri" panose="020F0502020204030204" pitchFamily="34" charset="0"/>
              </a:rPr>
              <a:t>Группа событий или аварийных ситуаций, которые имеют потенциальный риск (почти-ошибки).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ru-RU" sz="2400" b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0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841" y="4745470"/>
            <a:ext cx="2639797" cy="16033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410" y="0"/>
            <a:ext cx="11269980" cy="5717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/>
              <a:t>Анализ корневых причин</a:t>
            </a:r>
            <a:endParaRPr lang="ru-RU" sz="2800" b="1" dirty="0"/>
          </a:p>
        </p:txBody>
      </p:sp>
      <p:sp>
        <p:nvSpPr>
          <p:cNvPr id="3" name="AutoShape 2" descr="https://upload.wikimedia.org/wikipedia/commons/7/7d/The_5M_model_used_for_trouble-shoot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upload.wikimedia.org/wikipedia/commons/7/7d/The_5M_model_used_for_trouble-shootin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19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02331" y="716250"/>
            <a:ext cx="80740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Порядок проведения RCA?</a:t>
            </a:r>
            <a:endParaRPr lang="ru-RU" sz="2400" b="1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2400" dirty="0">
                <a:ea typeface="Calibri" panose="020F0502020204030204" pitchFamily="34" charset="0"/>
              </a:rPr>
              <a:t>В течение 45 дней после того, как учреждению стало известно, что требуется RCA, RCA ДОЛЖНЫ быть:</a:t>
            </a:r>
          </a:p>
          <a:p>
            <a:pPr marL="9017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ea typeface="Calibri" panose="020F0502020204030204" pitchFamily="34" charset="0"/>
              </a:rPr>
              <a:t>Завершен</a:t>
            </a:r>
            <a:endParaRPr lang="ru-RU" sz="2400" dirty="0">
              <a:ea typeface="Calibri" panose="020F0502020204030204" pitchFamily="34" charset="0"/>
            </a:endParaRPr>
          </a:p>
          <a:p>
            <a:pPr marL="9017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ea typeface="Calibri" panose="020F0502020204030204" pitchFamily="34" charset="0"/>
              </a:rPr>
              <a:t>Подписан руководителем учреждения</a:t>
            </a:r>
            <a:endParaRPr lang="ru-RU" sz="2400" dirty="0">
              <a:ea typeface="Calibri" panose="020F0502020204030204" pitchFamily="34" charset="0"/>
            </a:endParaRPr>
          </a:p>
          <a:p>
            <a:pPr marL="9017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ea typeface="Calibri" panose="020F0502020204030204" pitchFamily="34" charset="0"/>
              </a:rPr>
              <a:t>Задокументирован </a:t>
            </a:r>
            <a:r>
              <a:rPr lang="ru-RU" sz="2400" dirty="0">
                <a:ea typeface="Calibri" panose="020F0502020204030204" pitchFamily="34" charset="0"/>
              </a:rPr>
              <a:t>в системе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ru-RU" sz="2400" b="1" dirty="0">
              <a:ea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0222" y="377597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Этапы </a:t>
            </a:r>
            <a:r>
              <a:rPr lang="ru-RU" sz="2400" b="1" dirty="0">
                <a:solidFill>
                  <a:srgbClr val="FF0000"/>
                </a:solidFill>
              </a:rPr>
              <a:t>процесса </a:t>
            </a:r>
            <a:r>
              <a:rPr lang="en-US" sz="2400" b="1" dirty="0" smtClean="0">
                <a:solidFill>
                  <a:srgbClr val="FF0000"/>
                </a:solidFill>
              </a:rPr>
              <a:t>RCA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endParaRPr lang="ru-RU" sz="2400" b="1" dirty="0">
              <a:solidFill>
                <a:srgbClr val="FF0000"/>
              </a:solidFill>
            </a:endParaRPr>
          </a:p>
          <a:p>
            <a:pPr marL="720725" indent="-538163" algn="just">
              <a:buFont typeface="Calibri" panose="020F0502020204030204" pitchFamily="34" charset="0"/>
              <a:buChar char="–"/>
            </a:pPr>
            <a:r>
              <a:rPr lang="ru-RU" sz="2400" dirty="0"/>
              <a:t>Начало работы, день с 1 по 14</a:t>
            </a:r>
          </a:p>
          <a:p>
            <a:pPr marL="720725" indent="-538163" algn="just">
              <a:buFont typeface="Calibri" panose="020F0502020204030204" pitchFamily="34" charset="0"/>
              <a:buChar char="–"/>
            </a:pPr>
            <a:r>
              <a:rPr lang="ru-RU" sz="2400" dirty="0"/>
              <a:t>Анализ 15-45 дней</a:t>
            </a:r>
          </a:p>
          <a:p>
            <a:pPr marL="720725" indent="-538163" algn="just">
              <a:buFont typeface="Calibri" panose="020F0502020204030204" pitchFamily="34" charset="0"/>
              <a:buChar char="–"/>
            </a:pPr>
            <a:r>
              <a:rPr lang="ru-RU" sz="2400" dirty="0"/>
              <a:t>Обратная связь</a:t>
            </a:r>
          </a:p>
          <a:p>
            <a:pPr marL="720725" indent="-538163" algn="just">
              <a:buFont typeface="Calibri" panose="020F0502020204030204" pitchFamily="34" charset="0"/>
              <a:buChar char="–"/>
            </a:pPr>
            <a:r>
              <a:rPr lang="ru-RU" sz="2400" dirty="0"/>
              <a:t>Внедрение и измерение</a:t>
            </a:r>
          </a:p>
        </p:txBody>
      </p:sp>
    </p:spTree>
    <p:extLst>
      <p:ext uri="{BB962C8B-B14F-4D97-AF65-F5344CB8AC3E}">
        <p14:creationId xmlns:p14="http://schemas.microsoft.com/office/powerpoint/2010/main" val="127417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с одним скругленным углом 116"/>
          <p:cNvSpPr/>
          <p:nvPr/>
        </p:nvSpPr>
        <p:spPr>
          <a:xfrm rot="18189821">
            <a:off x="1142191" y="4419691"/>
            <a:ext cx="1055310" cy="385807"/>
          </a:xfrm>
          <a:prstGeom prst="round1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Страхов</a:t>
            </a:r>
            <a:endParaRPr lang="ru-RU" b="1" dirty="0"/>
          </a:p>
        </p:txBody>
      </p:sp>
      <p:sp>
        <p:nvSpPr>
          <p:cNvPr id="90" name="Прямоугольник с одним скругленным углом 89"/>
          <p:cNvSpPr/>
          <p:nvPr/>
        </p:nvSpPr>
        <p:spPr>
          <a:xfrm rot="12831602" flipV="1">
            <a:off x="4694620" y="5286334"/>
            <a:ext cx="1416605" cy="378965"/>
          </a:xfrm>
          <a:prstGeom prst="round1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II</a:t>
            </a:r>
            <a:r>
              <a:rPr lang="ru-RU" b="1" dirty="0" smtClean="0"/>
              <a:t>. Идентиф.</a:t>
            </a:r>
            <a:endParaRPr lang="ru-RU" b="1" dirty="0"/>
          </a:p>
        </p:txBody>
      </p:sp>
      <p:sp>
        <p:nvSpPr>
          <p:cNvPr id="86" name="Прямоугольник с одним скругленным углом 85"/>
          <p:cNvSpPr/>
          <p:nvPr/>
        </p:nvSpPr>
        <p:spPr>
          <a:xfrm rot="20681983">
            <a:off x="5145653" y="4768020"/>
            <a:ext cx="1165784" cy="230220"/>
          </a:xfrm>
          <a:prstGeom prst="round1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I.</a:t>
            </a:r>
            <a:r>
              <a:rPr lang="ru-RU" b="1" dirty="0" smtClean="0"/>
              <a:t>ЦЕЛИ</a:t>
            </a:r>
            <a:endParaRPr lang="ru-RU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158" y="2624024"/>
            <a:ext cx="1720986" cy="10066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7281" y="0"/>
            <a:ext cx="5534468" cy="4553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Управление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рисками. Карта памяти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Рукописный ввод 20"/>
              <p14:cNvContentPartPr/>
              <p14:nvPr/>
            </p14:nvContentPartPr>
            <p14:xfrm>
              <a:off x="6646497" y="1487751"/>
              <a:ext cx="360" cy="360"/>
            </p14:xfrm>
          </p:contentPart>
        </mc:Choice>
        <mc:Fallback xmlns="">
          <p:pic>
            <p:nvPicPr>
              <p:cNvPr id="21" name="Рукописный ввод 2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4617" y="147587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Рукописный ввод 21"/>
              <p14:cNvContentPartPr/>
              <p14:nvPr/>
            </p14:nvContentPartPr>
            <p14:xfrm>
              <a:off x="6359937" y="1719591"/>
              <a:ext cx="360" cy="360"/>
            </p14:xfrm>
          </p:contentPart>
        </mc:Choice>
        <mc:Fallback xmlns="">
          <p:pic>
            <p:nvPicPr>
              <p:cNvPr id="22" name="Рукописный ввод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8057" y="1707711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Дуга 48"/>
          <p:cNvSpPr/>
          <p:nvPr/>
        </p:nvSpPr>
        <p:spPr>
          <a:xfrm rot="13268679">
            <a:off x="7816625" y="4128965"/>
            <a:ext cx="2321663" cy="131853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Дуга 86"/>
          <p:cNvSpPr/>
          <p:nvPr/>
        </p:nvSpPr>
        <p:spPr>
          <a:xfrm rot="6247452">
            <a:off x="5610937" y="3785540"/>
            <a:ext cx="1136813" cy="1297406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Дуга 90"/>
          <p:cNvSpPr/>
          <p:nvPr/>
        </p:nvSpPr>
        <p:spPr>
          <a:xfrm rot="6247452">
            <a:off x="5495456" y="4626107"/>
            <a:ext cx="1230467" cy="1411257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Дуга 94"/>
          <p:cNvSpPr/>
          <p:nvPr/>
        </p:nvSpPr>
        <p:spPr>
          <a:xfrm rot="13918691">
            <a:off x="4552576" y="4435771"/>
            <a:ext cx="1210978" cy="1775082"/>
          </a:xfrm>
          <a:prstGeom prst="arc">
            <a:avLst>
              <a:gd name="adj1" fmla="val 16200000"/>
              <a:gd name="adj2" fmla="val 406771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Дуга 96"/>
          <p:cNvSpPr/>
          <p:nvPr/>
        </p:nvSpPr>
        <p:spPr>
          <a:xfrm rot="6247452">
            <a:off x="2886043" y="4776356"/>
            <a:ext cx="1351138" cy="1770056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Дуга 103"/>
          <p:cNvSpPr/>
          <p:nvPr/>
        </p:nvSpPr>
        <p:spPr>
          <a:xfrm rot="12591553">
            <a:off x="3379286" y="3704842"/>
            <a:ext cx="1146236" cy="1758084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Дуга 105"/>
          <p:cNvSpPr/>
          <p:nvPr/>
        </p:nvSpPr>
        <p:spPr>
          <a:xfrm rot="14309732">
            <a:off x="3053086" y="3889715"/>
            <a:ext cx="1431996" cy="2082051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Дуга 107"/>
          <p:cNvSpPr/>
          <p:nvPr/>
        </p:nvSpPr>
        <p:spPr>
          <a:xfrm rot="17394618">
            <a:off x="1813817" y="4529255"/>
            <a:ext cx="2232181" cy="1650520"/>
          </a:xfrm>
          <a:prstGeom prst="arc">
            <a:avLst>
              <a:gd name="adj1" fmla="val 15646991"/>
              <a:gd name="adj2" fmla="val 208674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Дуга 109"/>
          <p:cNvSpPr/>
          <p:nvPr/>
        </p:nvSpPr>
        <p:spPr>
          <a:xfrm rot="18085569">
            <a:off x="2346591" y="3884857"/>
            <a:ext cx="1431996" cy="2082051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Дуга 115"/>
          <p:cNvSpPr/>
          <p:nvPr/>
        </p:nvSpPr>
        <p:spPr>
          <a:xfrm rot="6247452">
            <a:off x="689435" y="4568934"/>
            <a:ext cx="1845110" cy="1025500"/>
          </a:xfrm>
          <a:prstGeom prst="arc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Дуга 119"/>
          <p:cNvSpPr/>
          <p:nvPr/>
        </p:nvSpPr>
        <p:spPr>
          <a:xfrm rot="8496064">
            <a:off x="4555031" y="5330048"/>
            <a:ext cx="2077255" cy="1293032"/>
          </a:xfrm>
          <a:prstGeom prst="arc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Дуга 130"/>
          <p:cNvSpPr/>
          <p:nvPr/>
        </p:nvSpPr>
        <p:spPr>
          <a:xfrm rot="17243204">
            <a:off x="1853965" y="2832995"/>
            <a:ext cx="2615215" cy="1330059"/>
          </a:xfrm>
          <a:prstGeom prst="arc">
            <a:avLst>
              <a:gd name="adj1" fmla="val 15919870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Дуга 144"/>
          <p:cNvSpPr/>
          <p:nvPr/>
        </p:nvSpPr>
        <p:spPr>
          <a:xfrm rot="12727776">
            <a:off x="2836877" y="1476005"/>
            <a:ext cx="1689098" cy="734469"/>
          </a:xfrm>
          <a:prstGeom prst="arc">
            <a:avLst>
              <a:gd name="adj1" fmla="val 15862922"/>
              <a:gd name="adj2" fmla="val 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6" name="Группа 155"/>
          <p:cNvGrpSpPr/>
          <p:nvPr/>
        </p:nvGrpSpPr>
        <p:grpSpPr>
          <a:xfrm>
            <a:off x="-654596" y="812913"/>
            <a:ext cx="8517026" cy="5998568"/>
            <a:chOff x="-654596" y="812913"/>
            <a:chExt cx="8517026" cy="5998568"/>
          </a:xfrm>
        </p:grpSpPr>
        <p:sp>
          <p:nvSpPr>
            <p:cNvPr id="101" name="Прямоугольник с одним скругленным углом 100"/>
            <p:cNvSpPr/>
            <p:nvPr/>
          </p:nvSpPr>
          <p:spPr>
            <a:xfrm rot="490516">
              <a:off x="3736423" y="6451824"/>
              <a:ext cx="1097653" cy="23983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Серьезн.</a:t>
              </a:r>
              <a:endParaRPr lang="ru-RU" sz="1600" b="1" dirty="0"/>
            </a:p>
          </p:txBody>
        </p:sp>
        <p:sp>
          <p:nvSpPr>
            <p:cNvPr id="109" name="Прямоугольник с одним скругленным углом 108"/>
            <p:cNvSpPr/>
            <p:nvPr/>
          </p:nvSpPr>
          <p:spPr>
            <a:xfrm rot="18719839">
              <a:off x="1961315" y="4716530"/>
              <a:ext cx="1260834" cy="300571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Снижение</a:t>
              </a:r>
              <a:endParaRPr lang="ru-RU" b="1" dirty="0"/>
            </a:p>
          </p:txBody>
        </p:sp>
        <p:sp>
          <p:nvSpPr>
            <p:cNvPr id="107" name="Прямоугольник с одним скругленным углом 106"/>
            <p:cNvSpPr/>
            <p:nvPr/>
          </p:nvSpPr>
          <p:spPr>
            <a:xfrm rot="5117514">
              <a:off x="2546832" y="5080792"/>
              <a:ext cx="1159611" cy="330255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Принятие</a:t>
              </a:r>
              <a:endParaRPr lang="ru-RU" sz="1600" b="1" dirty="0"/>
            </a:p>
          </p:txBody>
        </p:sp>
        <p:sp>
          <p:nvSpPr>
            <p:cNvPr id="105" name="Прямоугольник с одним скругленным углом 104"/>
            <p:cNvSpPr/>
            <p:nvPr/>
          </p:nvSpPr>
          <p:spPr>
            <a:xfrm rot="15164355" flipV="1">
              <a:off x="3357529" y="4624342"/>
              <a:ext cx="773111" cy="400837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Отказ</a:t>
              </a:r>
              <a:endParaRPr lang="ru-RU" sz="1600" b="1" dirty="0"/>
            </a:p>
          </p:txBody>
        </p:sp>
        <p:sp>
          <p:nvSpPr>
            <p:cNvPr id="82" name="Месяц 81"/>
            <p:cNvSpPr/>
            <p:nvPr/>
          </p:nvSpPr>
          <p:spPr>
            <a:xfrm rot="13555026">
              <a:off x="5384570" y="3514418"/>
              <a:ext cx="457200" cy="1653114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с одним скругленным углом 82"/>
            <p:cNvSpPr/>
            <p:nvPr/>
          </p:nvSpPr>
          <p:spPr>
            <a:xfrm rot="19012834">
              <a:off x="4642271" y="3979659"/>
              <a:ext cx="1370167" cy="24806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ПРОЦЕСС</a:t>
              </a:r>
              <a:endParaRPr lang="ru-RU" b="1" dirty="0"/>
            </a:p>
          </p:txBody>
        </p:sp>
        <p:sp>
          <p:nvSpPr>
            <p:cNvPr id="84" name="Дуга 83"/>
            <p:cNvSpPr/>
            <p:nvPr/>
          </p:nvSpPr>
          <p:spPr>
            <a:xfrm rot="8957436">
              <a:off x="4736657" y="3497599"/>
              <a:ext cx="1798349" cy="1624834"/>
            </a:xfrm>
            <a:prstGeom prst="arc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с одним скругленным углом 87"/>
            <p:cNvSpPr/>
            <p:nvPr/>
          </p:nvSpPr>
          <p:spPr>
            <a:xfrm rot="20128025">
              <a:off x="6001161" y="4447931"/>
              <a:ext cx="935519" cy="21718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Планы</a:t>
              </a:r>
              <a:endParaRPr lang="ru-RU" b="1" dirty="0"/>
            </a:p>
          </p:txBody>
        </p:sp>
        <p:sp>
          <p:nvSpPr>
            <p:cNvPr id="89" name="Дуга 88"/>
            <p:cNvSpPr/>
            <p:nvPr/>
          </p:nvSpPr>
          <p:spPr>
            <a:xfrm rot="11119086">
              <a:off x="4782391" y="4365749"/>
              <a:ext cx="2279373" cy="1577203"/>
            </a:xfrm>
            <a:prstGeom prst="arc">
              <a:avLst>
                <a:gd name="adj1" fmla="val 15616268"/>
                <a:gd name="adj2" fmla="val 676001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с одним скругленным углом 91"/>
            <p:cNvSpPr/>
            <p:nvPr/>
          </p:nvSpPr>
          <p:spPr>
            <a:xfrm rot="19339212">
              <a:off x="5994258" y="5350486"/>
              <a:ext cx="925480" cy="31680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Цель =</a:t>
              </a:r>
              <a:endParaRPr lang="ru-RU" b="1" dirty="0"/>
            </a:p>
          </p:txBody>
        </p:sp>
        <p:sp>
          <p:nvSpPr>
            <p:cNvPr id="93" name="Дуга 92"/>
            <p:cNvSpPr/>
            <p:nvPr/>
          </p:nvSpPr>
          <p:spPr>
            <a:xfrm rot="6247452">
              <a:off x="6391379" y="4294473"/>
              <a:ext cx="1136813" cy="1297406"/>
            </a:xfrm>
            <a:prstGeom prst="arc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с одним скругленным углом 93"/>
            <p:cNvSpPr/>
            <p:nvPr/>
          </p:nvSpPr>
          <p:spPr>
            <a:xfrm rot="20128025">
              <a:off x="6671162" y="5022139"/>
              <a:ext cx="935519" cy="21718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РИСК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96" name="Прямоугольник с одним скругленным углом 95"/>
            <p:cNvSpPr/>
            <p:nvPr/>
          </p:nvSpPr>
          <p:spPr>
            <a:xfrm rot="10610029" flipV="1">
              <a:off x="3382023" y="3774713"/>
              <a:ext cx="1352177" cy="383491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IV</a:t>
              </a:r>
              <a:r>
                <a:rPr lang="ru-RU" b="1" dirty="0" smtClean="0"/>
                <a:t>. Техники</a:t>
              </a:r>
              <a:endParaRPr lang="ru-RU" b="1" dirty="0"/>
            </a:p>
          </p:txBody>
        </p:sp>
        <p:sp>
          <p:nvSpPr>
            <p:cNvPr id="99" name="Прямоугольник с одним скругленным углом 98"/>
            <p:cNvSpPr/>
            <p:nvPr/>
          </p:nvSpPr>
          <p:spPr>
            <a:xfrm rot="20365287">
              <a:off x="3298061" y="5858852"/>
              <a:ext cx="1043432" cy="333515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Вероятн.</a:t>
              </a:r>
              <a:endParaRPr lang="ru-RU" sz="1600" b="1" dirty="0"/>
            </a:p>
          </p:txBody>
        </p:sp>
        <p:sp>
          <p:nvSpPr>
            <p:cNvPr id="100" name="Дуга 99"/>
            <p:cNvSpPr/>
            <p:nvPr/>
          </p:nvSpPr>
          <p:spPr>
            <a:xfrm rot="9126175">
              <a:off x="3355084" y="4876497"/>
              <a:ext cx="2026763" cy="1934984"/>
            </a:xfrm>
            <a:prstGeom prst="arc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Дуга 101"/>
            <p:cNvSpPr/>
            <p:nvPr/>
          </p:nvSpPr>
          <p:spPr>
            <a:xfrm rot="19381037">
              <a:off x="3222082" y="4107669"/>
              <a:ext cx="1752075" cy="2133241"/>
            </a:xfrm>
            <a:prstGeom prst="arc">
              <a:avLst>
                <a:gd name="adj1" fmla="val 16200000"/>
                <a:gd name="adj2" fmla="val 406771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с одним скругленным углом 102"/>
            <p:cNvSpPr/>
            <p:nvPr/>
          </p:nvSpPr>
          <p:spPr>
            <a:xfrm rot="6729611" flipV="1">
              <a:off x="3506643" y="4957510"/>
              <a:ext cx="1352177" cy="493531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III</a:t>
              </a:r>
              <a:r>
                <a:rPr lang="ru-RU" b="1" dirty="0" smtClean="0"/>
                <a:t>. Оценка</a:t>
              </a:r>
              <a:endParaRPr lang="ru-RU" b="1" dirty="0"/>
            </a:p>
          </p:txBody>
        </p:sp>
        <p:sp>
          <p:nvSpPr>
            <p:cNvPr id="111" name="Прямоугольник с одним скругленным углом 110"/>
            <p:cNvSpPr/>
            <p:nvPr/>
          </p:nvSpPr>
          <p:spPr>
            <a:xfrm rot="20800344">
              <a:off x="1935848" y="3639822"/>
              <a:ext cx="1318061" cy="392353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Передача</a:t>
              </a:r>
              <a:endParaRPr lang="ru-RU" b="1" dirty="0"/>
            </a:p>
          </p:txBody>
        </p:sp>
        <p:sp>
          <p:nvSpPr>
            <p:cNvPr id="112" name="Дуга 111"/>
            <p:cNvSpPr/>
            <p:nvPr/>
          </p:nvSpPr>
          <p:spPr>
            <a:xfrm rot="6247452">
              <a:off x="729094" y="3698078"/>
              <a:ext cx="1845110" cy="1025500"/>
            </a:xfrm>
            <a:prstGeom prst="arc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рямоугольник с одним скругленным углом 112"/>
            <p:cNvSpPr/>
            <p:nvPr/>
          </p:nvSpPr>
          <p:spPr>
            <a:xfrm rot="18189821">
              <a:off x="1182053" y="4378688"/>
              <a:ext cx="1055310" cy="385807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Страхов</a:t>
              </a:r>
              <a:endParaRPr lang="ru-RU" b="1" dirty="0"/>
            </a:p>
          </p:txBody>
        </p:sp>
        <p:sp>
          <p:nvSpPr>
            <p:cNvPr id="114" name="Дуга 113"/>
            <p:cNvSpPr/>
            <p:nvPr/>
          </p:nvSpPr>
          <p:spPr>
            <a:xfrm rot="20660621">
              <a:off x="-291006" y="4201203"/>
              <a:ext cx="2513116" cy="1025500"/>
            </a:xfrm>
            <a:prstGeom prst="arc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с одним скругленным углом 114"/>
            <p:cNvSpPr/>
            <p:nvPr/>
          </p:nvSpPr>
          <p:spPr>
            <a:xfrm rot="20686232">
              <a:off x="208377" y="4293151"/>
              <a:ext cx="1413090" cy="306312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Аутсорсинг</a:t>
              </a:r>
              <a:endParaRPr lang="ru-RU" b="1" dirty="0"/>
            </a:p>
          </p:txBody>
        </p:sp>
        <p:sp>
          <p:nvSpPr>
            <p:cNvPr id="119" name="Прямоугольник с одним скругленным углом 118"/>
            <p:cNvSpPr/>
            <p:nvPr/>
          </p:nvSpPr>
          <p:spPr>
            <a:xfrm rot="19079260">
              <a:off x="646028" y="5486122"/>
              <a:ext cx="1413090" cy="306312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Контроль</a:t>
              </a:r>
              <a:endParaRPr lang="ru-RU" b="1" dirty="0"/>
            </a:p>
          </p:txBody>
        </p:sp>
        <p:sp>
          <p:nvSpPr>
            <p:cNvPr id="121" name="Прямоугольник с одним скругленным углом 120"/>
            <p:cNvSpPr/>
            <p:nvPr/>
          </p:nvSpPr>
          <p:spPr>
            <a:xfrm rot="20812262">
              <a:off x="4817632" y="6199215"/>
              <a:ext cx="1379983" cy="333515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Значимость</a:t>
              </a:r>
              <a:endParaRPr lang="ru-RU" b="1" dirty="0"/>
            </a:p>
          </p:txBody>
        </p:sp>
        <p:sp>
          <p:nvSpPr>
            <p:cNvPr id="122" name="Дуга 121"/>
            <p:cNvSpPr/>
            <p:nvPr/>
          </p:nvSpPr>
          <p:spPr>
            <a:xfrm rot="8496064">
              <a:off x="5785175" y="5167398"/>
              <a:ext cx="2077255" cy="1293032"/>
            </a:xfrm>
            <a:prstGeom prst="arc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с одним скругленным углом 122"/>
            <p:cNvSpPr/>
            <p:nvPr/>
          </p:nvSpPr>
          <p:spPr>
            <a:xfrm rot="20812262">
              <a:off x="6172978" y="5972634"/>
              <a:ext cx="1471605" cy="333515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Карта риска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25" name="Дуга 124"/>
            <p:cNvSpPr/>
            <p:nvPr/>
          </p:nvSpPr>
          <p:spPr>
            <a:xfrm rot="284465">
              <a:off x="2494569" y="3379861"/>
              <a:ext cx="2418415" cy="2234511"/>
            </a:xfrm>
            <a:prstGeom prst="arc">
              <a:avLst>
                <a:gd name="adj1" fmla="val 16200000"/>
                <a:gd name="adj2" fmla="val 406771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рямоугольник с одним скругленным углом 125"/>
            <p:cNvSpPr/>
            <p:nvPr/>
          </p:nvSpPr>
          <p:spPr>
            <a:xfrm rot="13056183" flipV="1">
              <a:off x="3700530" y="3228580"/>
              <a:ext cx="1726328" cy="395919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V</a:t>
              </a:r>
              <a:r>
                <a:rPr lang="ru-RU" b="1" dirty="0" smtClean="0"/>
                <a:t>. Мониторинг</a:t>
              </a:r>
              <a:endParaRPr lang="ru-RU" b="1" dirty="0"/>
            </a:p>
          </p:txBody>
        </p:sp>
        <p:sp>
          <p:nvSpPr>
            <p:cNvPr id="127" name="Дуга 126"/>
            <p:cNvSpPr/>
            <p:nvPr/>
          </p:nvSpPr>
          <p:spPr>
            <a:xfrm rot="18085569">
              <a:off x="2799075" y="2892321"/>
              <a:ext cx="1280718" cy="2037643"/>
            </a:xfrm>
            <a:prstGeom prst="arc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рямоугольник с одним скругленным углом 127"/>
            <p:cNvSpPr/>
            <p:nvPr/>
          </p:nvSpPr>
          <p:spPr>
            <a:xfrm rot="20965603">
              <a:off x="2731540" y="2720579"/>
              <a:ext cx="1364295" cy="213338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FF0000"/>
                  </a:solidFill>
                </a:rPr>
                <a:t>ИНЦИДЕНТЫ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9" name="Дуга 128"/>
            <p:cNvSpPr/>
            <p:nvPr/>
          </p:nvSpPr>
          <p:spPr>
            <a:xfrm rot="18500506">
              <a:off x="926662" y="3475467"/>
              <a:ext cx="2054425" cy="1513559"/>
            </a:xfrm>
            <a:prstGeom prst="arc">
              <a:avLst>
                <a:gd name="adj1" fmla="val 15862922"/>
                <a:gd name="adj2" fmla="val 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с одним скругленным углом 129"/>
            <p:cNvSpPr/>
            <p:nvPr/>
          </p:nvSpPr>
          <p:spPr>
            <a:xfrm rot="19678717">
              <a:off x="564676" y="3265590"/>
              <a:ext cx="1570155" cy="295134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Переоценка</a:t>
              </a:r>
              <a:endParaRPr lang="ru-RU" b="1" dirty="0"/>
            </a:p>
          </p:txBody>
        </p:sp>
        <p:sp>
          <p:nvSpPr>
            <p:cNvPr id="132" name="Прямоугольник с одним скругленным углом 131"/>
            <p:cNvSpPr/>
            <p:nvPr/>
          </p:nvSpPr>
          <p:spPr>
            <a:xfrm rot="18521303">
              <a:off x="2151091" y="2153767"/>
              <a:ext cx="1375707" cy="306538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Формальн</a:t>
              </a:r>
              <a:r>
                <a:rPr lang="ru-RU" b="1" dirty="0"/>
                <a:t>.</a:t>
              </a:r>
            </a:p>
          </p:txBody>
        </p:sp>
        <p:sp>
          <p:nvSpPr>
            <p:cNvPr id="133" name="Дуга 132"/>
            <p:cNvSpPr/>
            <p:nvPr/>
          </p:nvSpPr>
          <p:spPr>
            <a:xfrm rot="560287">
              <a:off x="-80222" y="2492645"/>
              <a:ext cx="2615215" cy="1330059"/>
            </a:xfrm>
            <a:prstGeom prst="arc">
              <a:avLst>
                <a:gd name="adj1" fmla="val 15919870"/>
                <a:gd name="adj2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с одним скругленным углом 133"/>
            <p:cNvSpPr/>
            <p:nvPr/>
          </p:nvSpPr>
          <p:spPr>
            <a:xfrm rot="1334759">
              <a:off x="1267889" y="2187825"/>
              <a:ext cx="1256971" cy="39829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Неформ.</a:t>
              </a:r>
              <a:endParaRPr lang="ru-RU" b="1" dirty="0"/>
            </a:p>
          </p:txBody>
        </p:sp>
        <p:sp>
          <p:nvSpPr>
            <p:cNvPr id="135" name="Дуга 134"/>
            <p:cNvSpPr/>
            <p:nvPr/>
          </p:nvSpPr>
          <p:spPr>
            <a:xfrm rot="16725217">
              <a:off x="361227" y="2810875"/>
              <a:ext cx="2615215" cy="1330059"/>
            </a:xfrm>
            <a:prstGeom prst="arc">
              <a:avLst>
                <a:gd name="adj1" fmla="val 15919870"/>
                <a:gd name="adj2" fmla="val 19783906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рямоугольник с одним скругленным углом 135"/>
            <p:cNvSpPr/>
            <p:nvPr/>
          </p:nvSpPr>
          <p:spPr>
            <a:xfrm rot="17376182">
              <a:off x="359214" y="2958619"/>
              <a:ext cx="1055400" cy="83879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Жалобы</a:t>
              </a:r>
              <a:endParaRPr lang="ru-RU" sz="1400" b="1" dirty="0"/>
            </a:p>
          </p:txBody>
        </p:sp>
        <p:sp>
          <p:nvSpPr>
            <p:cNvPr id="137" name="Дуга 136"/>
            <p:cNvSpPr/>
            <p:nvPr/>
          </p:nvSpPr>
          <p:spPr>
            <a:xfrm rot="18500506">
              <a:off x="-57598" y="2827484"/>
              <a:ext cx="1689098" cy="747977"/>
            </a:xfrm>
            <a:prstGeom prst="arc">
              <a:avLst>
                <a:gd name="adj1" fmla="val 15862922"/>
                <a:gd name="adj2" fmla="val 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рямоугольник с одним скругленным углом 137"/>
            <p:cNvSpPr/>
            <p:nvPr/>
          </p:nvSpPr>
          <p:spPr>
            <a:xfrm rot="19131553">
              <a:off x="100991" y="2361511"/>
              <a:ext cx="1072884" cy="31388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КИЛИ, ЛКК</a:t>
              </a:r>
              <a:endParaRPr lang="ru-RU" sz="1400" b="1" dirty="0"/>
            </a:p>
          </p:txBody>
        </p:sp>
        <p:sp>
          <p:nvSpPr>
            <p:cNvPr id="139" name="Дуга 138"/>
            <p:cNvSpPr/>
            <p:nvPr/>
          </p:nvSpPr>
          <p:spPr>
            <a:xfrm rot="322704">
              <a:off x="-654596" y="2000730"/>
              <a:ext cx="1937558" cy="773698"/>
            </a:xfrm>
            <a:prstGeom prst="arc">
              <a:avLst>
                <a:gd name="adj1" fmla="val 15862922"/>
                <a:gd name="adj2" fmla="val 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с одним скругленным углом 139"/>
            <p:cNvSpPr/>
            <p:nvPr/>
          </p:nvSpPr>
          <p:spPr>
            <a:xfrm rot="1129319">
              <a:off x="-94833" y="1623128"/>
              <a:ext cx="1628744" cy="290432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АКТ: СЭС, ППБ, ФСМС</a:t>
              </a:r>
              <a:endParaRPr lang="ru-RU" sz="1400" b="1" dirty="0"/>
            </a:p>
          </p:txBody>
        </p:sp>
        <p:sp>
          <p:nvSpPr>
            <p:cNvPr id="141" name="Дуга 140"/>
            <p:cNvSpPr/>
            <p:nvPr/>
          </p:nvSpPr>
          <p:spPr>
            <a:xfrm rot="18500506">
              <a:off x="2960265" y="2092934"/>
              <a:ext cx="1689098" cy="747977"/>
            </a:xfrm>
            <a:prstGeom prst="arc">
              <a:avLst>
                <a:gd name="adj1" fmla="val 15862922"/>
                <a:gd name="adj2" fmla="val 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с одним скругленным углом 141"/>
            <p:cNvSpPr/>
            <p:nvPr/>
          </p:nvSpPr>
          <p:spPr>
            <a:xfrm rot="19131553">
              <a:off x="3447736" y="1995961"/>
              <a:ext cx="1072884" cy="31388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Добров.</a:t>
              </a:r>
              <a:endParaRPr lang="ru-RU" sz="1400" b="1" dirty="0"/>
            </a:p>
          </p:txBody>
        </p:sp>
        <p:sp>
          <p:nvSpPr>
            <p:cNvPr id="143" name="Дуга 142"/>
            <p:cNvSpPr/>
            <p:nvPr/>
          </p:nvSpPr>
          <p:spPr>
            <a:xfrm rot="16609744">
              <a:off x="3058235" y="1865022"/>
              <a:ext cx="1689098" cy="747977"/>
            </a:xfrm>
            <a:prstGeom prst="arc">
              <a:avLst>
                <a:gd name="adj1" fmla="val 15862922"/>
                <a:gd name="adj2" fmla="val 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Прямоугольник с одним скругленным углом 143"/>
            <p:cNvSpPr/>
            <p:nvPr/>
          </p:nvSpPr>
          <p:spPr>
            <a:xfrm rot="18050421">
              <a:off x="3078990" y="1404634"/>
              <a:ext cx="883031" cy="348539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Обязат.</a:t>
              </a:r>
              <a:endParaRPr lang="ru-RU" sz="1400" b="1" dirty="0"/>
            </a:p>
          </p:txBody>
        </p:sp>
        <p:sp>
          <p:nvSpPr>
            <p:cNvPr id="146" name="Прямоугольник с одним скругленным углом 145"/>
            <p:cNvSpPr/>
            <p:nvPr/>
          </p:nvSpPr>
          <p:spPr>
            <a:xfrm rot="3423701">
              <a:off x="1838403" y="1341947"/>
              <a:ext cx="1393664" cy="335595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Проверка МК</a:t>
              </a:r>
              <a:endParaRPr lang="ru-RU" sz="1400" b="1" dirty="0"/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2105078" y="228060"/>
            <a:ext cx="3549113" cy="2715758"/>
            <a:chOff x="2105078" y="228060"/>
            <a:chExt cx="3549113" cy="2715758"/>
          </a:xfrm>
        </p:grpSpPr>
        <p:sp>
          <p:nvSpPr>
            <p:cNvPr id="147" name="Месяц 146"/>
            <p:cNvSpPr/>
            <p:nvPr/>
          </p:nvSpPr>
          <p:spPr>
            <a:xfrm rot="19135681">
              <a:off x="4929133" y="1630861"/>
              <a:ext cx="336838" cy="1312957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с одним скругленным углом 147"/>
            <p:cNvSpPr/>
            <p:nvPr/>
          </p:nvSpPr>
          <p:spPr>
            <a:xfrm rot="3163727">
              <a:off x="4620349" y="1986187"/>
              <a:ext cx="1356033" cy="240068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КУЛЬТУРА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49" name="Дуга 148"/>
            <p:cNvSpPr/>
            <p:nvPr/>
          </p:nvSpPr>
          <p:spPr>
            <a:xfrm rot="284465">
              <a:off x="3240064" y="958092"/>
              <a:ext cx="1523132" cy="1105886"/>
            </a:xfrm>
            <a:prstGeom prst="arc">
              <a:avLst>
                <a:gd name="adj1" fmla="val 16200000"/>
                <a:gd name="adj2" fmla="val 406771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с одним скругленным углом 149"/>
            <p:cNvSpPr/>
            <p:nvPr/>
          </p:nvSpPr>
          <p:spPr>
            <a:xfrm rot="2403671">
              <a:off x="3912772" y="858938"/>
              <a:ext cx="1741419" cy="392353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безопасность</a:t>
              </a:r>
              <a:endParaRPr lang="ru-RU" b="1" dirty="0"/>
            </a:p>
          </p:txBody>
        </p:sp>
        <p:sp>
          <p:nvSpPr>
            <p:cNvPr id="151" name="Дуга 150"/>
            <p:cNvSpPr/>
            <p:nvPr/>
          </p:nvSpPr>
          <p:spPr>
            <a:xfrm rot="322704">
              <a:off x="2105078" y="488358"/>
              <a:ext cx="1937558" cy="773698"/>
            </a:xfrm>
            <a:prstGeom prst="arc">
              <a:avLst>
                <a:gd name="adj1" fmla="val 15862922"/>
                <a:gd name="adj2" fmla="val 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Дуга 151"/>
            <p:cNvSpPr/>
            <p:nvPr/>
          </p:nvSpPr>
          <p:spPr>
            <a:xfrm rot="9750682">
              <a:off x="2950881" y="228060"/>
              <a:ext cx="1937558" cy="773698"/>
            </a:xfrm>
            <a:prstGeom prst="arc">
              <a:avLst>
                <a:gd name="adj1" fmla="val 15862922"/>
                <a:gd name="adj2" fmla="val 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Прямоугольник с одним скругленным углом 152"/>
            <p:cNvSpPr/>
            <p:nvPr/>
          </p:nvSpPr>
          <p:spPr>
            <a:xfrm rot="1033376">
              <a:off x="3002821" y="236576"/>
              <a:ext cx="1072884" cy="31388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</a:rPr>
                <a:t>Добров.</a:t>
              </a:r>
              <a:endParaRPr lang="ru-RU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54" name="Прямоугольник с одним скругленным углом 153"/>
            <p:cNvSpPr/>
            <p:nvPr/>
          </p:nvSpPr>
          <p:spPr>
            <a:xfrm rot="947917">
              <a:off x="2547999" y="567166"/>
              <a:ext cx="1072884" cy="31388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Выявлено</a:t>
              </a:r>
              <a:endParaRPr lang="ru-RU" sz="1400" b="1" dirty="0"/>
            </a:p>
          </p:txBody>
        </p:sp>
      </p:grpSp>
      <p:sp>
        <p:nvSpPr>
          <p:cNvPr id="157" name="Номер слайда 2"/>
          <p:cNvSpPr txBox="1">
            <a:spLocks/>
          </p:cNvSpPr>
          <p:nvPr/>
        </p:nvSpPr>
        <p:spPr>
          <a:xfrm>
            <a:off x="-121708" y="143041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527" y="6062402"/>
            <a:ext cx="737746" cy="6089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2661" y="5826791"/>
            <a:ext cx="703880" cy="55400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688854" y="-26961"/>
            <a:ext cx="4214872" cy="2068758"/>
            <a:chOff x="5681202" y="140199"/>
            <a:chExt cx="4214872" cy="2068758"/>
          </a:xfrm>
        </p:grpSpPr>
        <p:sp>
          <p:nvSpPr>
            <p:cNvPr id="159" name="Прямоугольник с одним скругленным углом 158"/>
            <p:cNvSpPr/>
            <p:nvPr/>
          </p:nvSpPr>
          <p:spPr>
            <a:xfrm rot="463140">
              <a:off x="7580634" y="1493019"/>
              <a:ext cx="1110728" cy="343744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Фактор</a:t>
              </a:r>
              <a:endParaRPr lang="ru-RU" sz="2000" b="1" dirty="0"/>
            </a:p>
          </p:txBody>
        </p:sp>
        <p:sp>
          <p:nvSpPr>
            <p:cNvPr id="15" name="Дуга 14"/>
            <p:cNvSpPr/>
            <p:nvPr/>
          </p:nvSpPr>
          <p:spPr>
            <a:xfrm rot="8365697">
              <a:off x="6923324" y="638506"/>
              <a:ext cx="2359665" cy="528353"/>
            </a:xfrm>
            <a:prstGeom prst="arc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с одним скругленным углом 24"/>
            <p:cNvSpPr/>
            <p:nvPr/>
          </p:nvSpPr>
          <p:spPr>
            <a:xfrm rot="19024018">
              <a:off x="8510676" y="1286829"/>
              <a:ext cx="972680" cy="220505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Событие</a:t>
              </a:r>
              <a:endParaRPr lang="ru-RU" sz="1600" b="1" dirty="0"/>
            </a:p>
          </p:txBody>
        </p:sp>
        <p:sp>
          <p:nvSpPr>
            <p:cNvPr id="13" name="Месяц 12"/>
            <p:cNvSpPr/>
            <p:nvPr/>
          </p:nvSpPr>
          <p:spPr>
            <a:xfrm rot="2982852">
              <a:off x="6351110" y="1288655"/>
              <a:ext cx="336460" cy="1504143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с одним скругленным углом 13"/>
            <p:cNvSpPr/>
            <p:nvPr/>
          </p:nvSpPr>
          <p:spPr>
            <a:xfrm rot="19026657">
              <a:off x="5681202" y="1637085"/>
              <a:ext cx="1152953" cy="355626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РИСК =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Прямоугольник с одним скругленным углом 15"/>
            <p:cNvSpPr/>
            <p:nvPr/>
          </p:nvSpPr>
          <p:spPr>
            <a:xfrm rot="19788453">
              <a:off x="7094941" y="1016830"/>
              <a:ext cx="1054004" cy="343744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Угроза</a:t>
              </a:r>
              <a:endParaRPr lang="ru-RU" b="1" dirty="0"/>
            </a:p>
          </p:txBody>
        </p:sp>
        <p:sp>
          <p:nvSpPr>
            <p:cNvPr id="17" name="Дуга 16"/>
            <p:cNvSpPr/>
            <p:nvPr/>
          </p:nvSpPr>
          <p:spPr>
            <a:xfrm rot="8195176">
              <a:off x="8147815" y="591703"/>
              <a:ext cx="1082869" cy="318271"/>
            </a:xfrm>
            <a:prstGeom prst="arc">
              <a:avLst>
                <a:gd name="adj1" fmla="val 12131140"/>
                <a:gd name="adj2" fmla="val 0"/>
              </a:avLst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с одним скругленным углом 17"/>
            <p:cNvSpPr/>
            <p:nvPr/>
          </p:nvSpPr>
          <p:spPr>
            <a:xfrm rot="19544057">
              <a:off x="8135123" y="737187"/>
              <a:ext cx="881672" cy="128052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ЦЕЛЬ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Пятно 1 25"/>
            <p:cNvSpPr/>
            <p:nvPr/>
          </p:nvSpPr>
          <p:spPr>
            <a:xfrm>
              <a:off x="9102120" y="760332"/>
              <a:ext cx="464668" cy="303601"/>
            </a:xfrm>
            <a:prstGeom prst="irregularSeal1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71142" y="699225"/>
              <a:ext cx="427401" cy="42740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01116" y="140199"/>
              <a:ext cx="463135" cy="463135"/>
            </a:xfrm>
            <a:prstGeom prst="rect">
              <a:avLst/>
            </a:prstGeom>
          </p:spPr>
        </p:pic>
        <p:sp>
          <p:nvSpPr>
            <p:cNvPr id="9" name="Дуга 8"/>
            <p:cNvSpPr/>
            <p:nvPr/>
          </p:nvSpPr>
          <p:spPr>
            <a:xfrm rot="10800000">
              <a:off x="7169933" y="1379867"/>
              <a:ext cx="2726141" cy="513139"/>
            </a:xfrm>
            <a:prstGeom prst="arc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60" name="Дуга 159"/>
            <p:cNvSpPr/>
            <p:nvPr/>
          </p:nvSpPr>
          <p:spPr>
            <a:xfrm rot="8195176">
              <a:off x="8330067" y="1232318"/>
              <a:ext cx="1455479" cy="318271"/>
            </a:xfrm>
            <a:prstGeom prst="arc">
              <a:avLst>
                <a:gd name="adj1" fmla="val 12131140"/>
                <a:gd name="adj2" fmla="val 0"/>
              </a:avLst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666425" y="914169"/>
            <a:ext cx="4618252" cy="2292099"/>
            <a:chOff x="6666601" y="1058496"/>
            <a:chExt cx="4618252" cy="2292099"/>
          </a:xfrm>
        </p:grpSpPr>
        <p:sp>
          <p:nvSpPr>
            <p:cNvPr id="39" name="Прямоугольник с одним скругленным углом 38"/>
            <p:cNvSpPr/>
            <p:nvPr/>
          </p:nvSpPr>
          <p:spPr>
            <a:xfrm rot="20334606">
              <a:off x="9921999" y="2564285"/>
              <a:ext cx="463538" cy="78631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O</a:t>
              </a:r>
              <a:endParaRPr lang="ru-RU" sz="2400" b="1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93991" y="1931388"/>
              <a:ext cx="348948" cy="407333"/>
            </a:xfrm>
            <a:prstGeom prst="rect">
              <a:avLst/>
            </a:prstGeom>
          </p:spPr>
        </p:pic>
        <p:sp>
          <p:nvSpPr>
            <p:cNvPr id="162" name="Месяц 161"/>
            <p:cNvSpPr/>
            <p:nvPr/>
          </p:nvSpPr>
          <p:spPr>
            <a:xfrm rot="15492860">
              <a:off x="7242133" y="2230069"/>
              <a:ext cx="345533" cy="1496597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рямоугольник с одним скругленным углом 163"/>
            <p:cNvSpPr/>
            <p:nvPr/>
          </p:nvSpPr>
          <p:spPr>
            <a:xfrm rot="20555142">
              <a:off x="6704810" y="2368482"/>
              <a:ext cx="1499413" cy="355626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КЛАССИФИКАЦИЯ</a:t>
              </a:r>
              <a:endParaRPr lang="ru-RU" b="1" dirty="0"/>
            </a:p>
          </p:txBody>
        </p:sp>
        <p:sp>
          <p:nvSpPr>
            <p:cNvPr id="165" name="Прямоугольник с одним скругленным углом 164"/>
            <p:cNvSpPr/>
            <p:nvPr/>
          </p:nvSpPr>
          <p:spPr>
            <a:xfrm rot="20571544">
              <a:off x="8188696" y="2057744"/>
              <a:ext cx="952770" cy="355626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Межд.</a:t>
              </a:r>
              <a:endParaRPr lang="ru-RU" b="1" dirty="0"/>
            </a:p>
          </p:txBody>
        </p:sp>
        <p:sp>
          <p:nvSpPr>
            <p:cNvPr id="166" name="Дуга 165"/>
            <p:cNvSpPr/>
            <p:nvPr/>
          </p:nvSpPr>
          <p:spPr>
            <a:xfrm rot="20063720">
              <a:off x="9164171" y="2050657"/>
              <a:ext cx="1056588" cy="248256"/>
            </a:xfrm>
            <a:prstGeom prst="arc">
              <a:avLst>
                <a:gd name="adj1" fmla="val 10347679"/>
                <a:gd name="adj2" fmla="val 0"/>
              </a:avLst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с одним скругленным углом 166"/>
            <p:cNvSpPr/>
            <p:nvPr/>
          </p:nvSpPr>
          <p:spPr>
            <a:xfrm rot="20334606">
              <a:off x="9478844" y="1623191"/>
              <a:ext cx="383682" cy="355626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S</a:t>
              </a:r>
              <a:endParaRPr lang="ru-RU" sz="2400" b="1" dirty="0"/>
            </a:p>
          </p:txBody>
        </p:sp>
        <p:sp>
          <p:nvSpPr>
            <p:cNvPr id="168" name="Дуга 167"/>
            <p:cNvSpPr/>
            <p:nvPr/>
          </p:nvSpPr>
          <p:spPr>
            <a:xfrm rot="10009400">
              <a:off x="9039109" y="1676896"/>
              <a:ext cx="1866855" cy="654689"/>
            </a:xfrm>
            <a:prstGeom prst="arc">
              <a:avLst>
                <a:gd name="adj1" fmla="val 15182458"/>
                <a:gd name="adj2" fmla="val 20840939"/>
              </a:avLst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69" name="Прямоугольник с одним скругленным углом 168"/>
            <p:cNvSpPr/>
            <p:nvPr/>
          </p:nvSpPr>
          <p:spPr>
            <a:xfrm rot="20334606">
              <a:off x="9735443" y="2018696"/>
              <a:ext cx="468556" cy="249655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F</a:t>
              </a:r>
              <a:endParaRPr lang="ru-RU" sz="2400" b="1" dirty="0"/>
            </a:p>
          </p:txBody>
        </p:sp>
        <p:sp>
          <p:nvSpPr>
            <p:cNvPr id="170" name="Прямоугольник с одним скругленным углом 169"/>
            <p:cNvSpPr/>
            <p:nvPr/>
          </p:nvSpPr>
          <p:spPr>
            <a:xfrm rot="20334606">
              <a:off x="10273656" y="2516495"/>
              <a:ext cx="383682" cy="355626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C</a:t>
              </a:r>
              <a:endParaRPr lang="ru-RU" sz="2400" b="1" dirty="0"/>
            </a:p>
          </p:txBody>
        </p:sp>
        <p:sp>
          <p:nvSpPr>
            <p:cNvPr id="171" name="Дуга 170"/>
            <p:cNvSpPr/>
            <p:nvPr/>
          </p:nvSpPr>
          <p:spPr>
            <a:xfrm rot="10800000">
              <a:off x="9277482" y="2095243"/>
              <a:ext cx="2007371" cy="576330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Дуга 171"/>
            <p:cNvSpPr/>
            <p:nvPr/>
          </p:nvSpPr>
          <p:spPr>
            <a:xfrm rot="12046583">
              <a:off x="9205497" y="2419498"/>
              <a:ext cx="1790946" cy="622125"/>
            </a:xfrm>
            <a:prstGeom prst="arc">
              <a:avLst/>
            </a:pr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Дуга 172"/>
            <p:cNvSpPr/>
            <p:nvPr/>
          </p:nvSpPr>
          <p:spPr>
            <a:xfrm rot="20055759">
              <a:off x="7013997" y="2700188"/>
              <a:ext cx="2359665" cy="528353"/>
            </a:xfrm>
            <a:prstGeom prst="arc">
              <a:avLst>
                <a:gd name="adj1" fmla="val 16200000"/>
                <a:gd name="adj2" fmla="val 21388561"/>
              </a:avLst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559143" y="2166915"/>
              <a:ext cx="597937" cy="59793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055858" y="1058496"/>
              <a:ext cx="1111412" cy="833768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359267" y="2936670"/>
              <a:ext cx="529168" cy="404285"/>
            </a:xfrm>
            <a:prstGeom prst="rect">
              <a:avLst/>
            </a:prstGeom>
          </p:spPr>
        </p:pic>
      </p:grpSp>
      <p:sp>
        <p:nvSpPr>
          <p:cNvPr id="54" name="Прямоугольник с одним скругленным углом 53"/>
          <p:cNvSpPr/>
          <p:nvPr/>
        </p:nvSpPr>
        <p:spPr>
          <a:xfrm>
            <a:off x="9607172" y="3973537"/>
            <a:ext cx="1015646" cy="271522"/>
          </a:xfrm>
          <a:prstGeom prst="round1Rect">
            <a:avLst>
              <a:gd name="adj" fmla="val 1564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Профес.</a:t>
            </a:r>
            <a:endParaRPr lang="ru-RU" sz="1600" b="1" dirty="0"/>
          </a:p>
        </p:txBody>
      </p:sp>
      <p:sp>
        <p:nvSpPr>
          <p:cNvPr id="47" name="Дуга 46"/>
          <p:cNvSpPr/>
          <p:nvPr/>
        </p:nvSpPr>
        <p:spPr>
          <a:xfrm rot="11557906">
            <a:off x="8131722" y="3610070"/>
            <a:ext cx="2078253" cy="131853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Дуга 60"/>
          <p:cNvSpPr/>
          <p:nvPr/>
        </p:nvSpPr>
        <p:spPr>
          <a:xfrm rot="1722484">
            <a:off x="7974878" y="4148820"/>
            <a:ext cx="2342502" cy="589701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8" name="Группа 67"/>
          <p:cNvGrpSpPr/>
          <p:nvPr/>
        </p:nvGrpSpPr>
        <p:grpSpPr>
          <a:xfrm>
            <a:off x="6529943" y="2860818"/>
            <a:ext cx="5464061" cy="2702609"/>
            <a:chOff x="6584441" y="2919344"/>
            <a:chExt cx="5464061" cy="2702609"/>
          </a:xfrm>
        </p:grpSpPr>
        <p:sp>
          <p:nvSpPr>
            <p:cNvPr id="59" name="Дуга 58"/>
            <p:cNvSpPr/>
            <p:nvPr/>
          </p:nvSpPr>
          <p:spPr>
            <a:xfrm rot="8476729">
              <a:off x="10354811" y="3162754"/>
              <a:ext cx="1693691" cy="965149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Дуга 62"/>
            <p:cNvSpPr/>
            <p:nvPr/>
          </p:nvSpPr>
          <p:spPr>
            <a:xfrm rot="8476729">
              <a:off x="9980642" y="3930480"/>
              <a:ext cx="1913343" cy="965149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с одним скругленным углом 47"/>
            <p:cNvSpPr/>
            <p:nvPr/>
          </p:nvSpPr>
          <p:spPr>
            <a:xfrm rot="2407774">
              <a:off x="8160420" y="4446386"/>
              <a:ext cx="1199257" cy="267816"/>
            </a:xfrm>
            <a:prstGeom prst="round1Rect">
              <a:avLst>
                <a:gd name="adj" fmla="val 15640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Стратегии</a:t>
              </a:r>
              <a:endParaRPr lang="ru-RU" b="1" dirty="0"/>
            </a:p>
          </p:txBody>
        </p:sp>
        <p:sp>
          <p:nvSpPr>
            <p:cNvPr id="62" name="Прямоугольник с одним скругленным углом 61"/>
            <p:cNvSpPr/>
            <p:nvPr/>
          </p:nvSpPr>
          <p:spPr>
            <a:xfrm rot="2106686">
              <a:off x="9676396" y="4491859"/>
              <a:ext cx="1076291" cy="190705"/>
            </a:xfrm>
            <a:prstGeom prst="round1Rect">
              <a:avLst>
                <a:gd name="adj" fmla="val 15640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Безопасн</a:t>
              </a:r>
              <a:endParaRPr lang="ru-RU" sz="2000" b="1" dirty="0"/>
            </a:p>
          </p:txBody>
        </p:sp>
        <p:sp>
          <p:nvSpPr>
            <p:cNvPr id="50" name="Прямоугольник с одним скругленным углом 49"/>
            <p:cNvSpPr/>
            <p:nvPr/>
          </p:nvSpPr>
          <p:spPr>
            <a:xfrm rot="3080151">
              <a:off x="7838034" y="4798363"/>
              <a:ext cx="1173347" cy="88818"/>
            </a:xfrm>
            <a:prstGeom prst="round1Rect">
              <a:avLst>
                <a:gd name="adj" fmla="val 15640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Политики</a:t>
              </a:r>
              <a:endParaRPr lang="ru-RU" b="1" dirty="0"/>
            </a:p>
          </p:txBody>
        </p:sp>
        <p:sp>
          <p:nvSpPr>
            <p:cNvPr id="46" name="Прямоугольник с одним скругленным углом 45"/>
            <p:cNvSpPr/>
            <p:nvPr/>
          </p:nvSpPr>
          <p:spPr>
            <a:xfrm rot="676338">
              <a:off x="8155879" y="3935266"/>
              <a:ext cx="1199257" cy="232515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Охват</a:t>
              </a:r>
              <a:endParaRPr lang="ru-RU" b="1" dirty="0"/>
            </a:p>
          </p:txBody>
        </p:sp>
        <p:sp>
          <p:nvSpPr>
            <p:cNvPr id="41" name="Месяц 40"/>
            <p:cNvSpPr/>
            <p:nvPr/>
          </p:nvSpPr>
          <p:spPr>
            <a:xfrm rot="17413974">
              <a:off x="7217343" y="3112259"/>
              <a:ext cx="267957" cy="1533761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с одним скругленным углом 41"/>
            <p:cNvSpPr/>
            <p:nvPr/>
          </p:nvSpPr>
          <p:spPr>
            <a:xfrm rot="1470219">
              <a:off x="6815552" y="3526620"/>
              <a:ext cx="1245219" cy="261381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ОСНОВЫ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Дуга 42"/>
            <p:cNvSpPr/>
            <p:nvPr/>
          </p:nvSpPr>
          <p:spPr>
            <a:xfrm rot="19104102">
              <a:off x="7552462" y="3879468"/>
              <a:ext cx="1804691" cy="1154073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с одним скругленным углом 43"/>
            <p:cNvSpPr/>
            <p:nvPr/>
          </p:nvSpPr>
          <p:spPr>
            <a:xfrm rot="20712408">
              <a:off x="8080517" y="3346235"/>
              <a:ext cx="1199257" cy="267816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Структура</a:t>
              </a:r>
              <a:endParaRPr lang="ru-RU" b="1" dirty="0"/>
            </a:p>
          </p:txBody>
        </p:sp>
        <p:sp>
          <p:nvSpPr>
            <p:cNvPr id="51" name="Дуга 50"/>
            <p:cNvSpPr/>
            <p:nvPr/>
          </p:nvSpPr>
          <p:spPr>
            <a:xfrm rot="11225213">
              <a:off x="8545912" y="5270977"/>
              <a:ext cx="2207689" cy="350976"/>
            </a:xfrm>
            <a:prstGeom prst="arc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с одним скругленным углом 51"/>
            <p:cNvSpPr/>
            <p:nvPr/>
          </p:nvSpPr>
          <p:spPr>
            <a:xfrm rot="570559">
              <a:off x="8744788" y="5206592"/>
              <a:ext cx="1347370" cy="267816"/>
            </a:xfrm>
            <a:prstGeom prst="round1Rect">
              <a:avLst>
                <a:gd name="adj" fmla="val 15640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Процедуры</a:t>
              </a:r>
              <a:endParaRPr lang="ru-RU" sz="1600" b="1" dirty="0"/>
            </a:p>
          </p:txBody>
        </p:sp>
        <p:sp>
          <p:nvSpPr>
            <p:cNvPr id="53" name="Дуга 52"/>
            <p:cNvSpPr/>
            <p:nvPr/>
          </p:nvSpPr>
          <p:spPr>
            <a:xfrm rot="19632774">
              <a:off x="8440823" y="4162323"/>
              <a:ext cx="1946761" cy="327594"/>
            </a:xfrm>
            <a:prstGeom prst="arc">
              <a:avLst>
                <a:gd name="adj1" fmla="val 16268752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Дуга 54"/>
            <p:cNvSpPr/>
            <p:nvPr/>
          </p:nvSpPr>
          <p:spPr>
            <a:xfrm rot="8476729">
              <a:off x="10135313" y="3053665"/>
              <a:ext cx="1032553" cy="802061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с одним скругленным углом 55"/>
            <p:cNvSpPr/>
            <p:nvPr/>
          </p:nvSpPr>
          <p:spPr>
            <a:xfrm rot="20266386">
              <a:off x="10240865" y="3511537"/>
              <a:ext cx="715786" cy="207786"/>
            </a:xfrm>
            <a:prstGeom prst="round1Rect">
              <a:avLst>
                <a:gd name="adj" fmla="val 15640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Уход</a:t>
              </a:r>
              <a:endParaRPr lang="ru-RU" sz="1400" b="1" dirty="0"/>
            </a:p>
          </p:txBody>
        </p:sp>
        <p:sp>
          <p:nvSpPr>
            <p:cNvPr id="58" name="Прямоугольник с одним скругленным углом 57"/>
            <p:cNvSpPr/>
            <p:nvPr/>
          </p:nvSpPr>
          <p:spPr>
            <a:xfrm rot="19983868">
              <a:off x="9150850" y="3579653"/>
              <a:ext cx="1111183" cy="323484"/>
            </a:xfrm>
            <a:prstGeom prst="round1Rect">
              <a:avLst>
                <a:gd name="adj" fmla="val 15640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Лечение</a:t>
              </a:r>
              <a:endParaRPr lang="ru-RU" sz="1600" b="1" dirty="0"/>
            </a:p>
          </p:txBody>
        </p:sp>
        <p:sp>
          <p:nvSpPr>
            <p:cNvPr id="60" name="Прямоугольник с одним скругленным углом 59"/>
            <p:cNvSpPr/>
            <p:nvPr/>
          </p:nvSpPr>
          <p:spPr>
            <a:xfrm rot="20518030">
              <a:off x="10584067" y="3774170"/>
              <a:ext cx="1125159" cy="205267"/>
            </a:xfrm>
            <a:prstGeom prst="round1Rect">
              <a:avLst>
                <a:gd name="adj" fmla="val 15640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Мед. перс</a:t>
              </a:r>
              <a:endParaRPr lang="ru-RU" sz="1400" b="1" dirty="0"/>
            </a:p>
          </p:txBody>
        </p:sp>
        <p:sp>
          <p:nvSpPr>
            <p:cNvPr id="64" name="Прямоугольник с одним скругленным углом 63"/>
            <p:cNvSpPr/>
            <p:nvPr/>
          </p:nvSpPr>
          <p:spPr>
            <a:xfrm rot="19802019">
              <a:off x="10397094" y="4647118"/>
              <a:ext cx="1125159" cy="205267"/>
            </a:xfrm>
            <a:prstGeom prst="round1Rect">
              <a:avLst>
                <a:gd name="adj" fmla="val 15640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сотрудники</a:t>
              </a:r>
              <a:endParaRPr lang="ru-RU" b="1" dirty="0"/>
            </a:p>
          </p:txBody>
        </p:sp>
        <p:sp>
          <p:nvSpPr>
            <p:cNvPr id="174" name="Дуга 173"/>
            <p:cNvSpPr/>
            <p:nvPr/>
          </p:nvSpPr>
          <p:spPr>
            <a:xfrm rot="9581381">
              <a:off x="8034990" y="2919344"/>
              <a:ext cx="2078253" cy="1318536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Дуга 174"/>
          <p:cNvSpPr/>
          <p:nvPr/>
        </p:nvSpPr>
        <p:spPr>
          <a:xfrm rot="10120089">
            <a:off x="9353017" y="3611079"/>
            <a:ext cx="2342502" cy="589701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410" y="0"/>
            <a:ext cx="11269980" cy="5717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/>
              <a:t>Анализ корневых причин</a:t>
            </a:r>
            <a:endParaRPr lang="ru-RU" sz="2800" b="1" dirty="0"/>
          </a:p>
        </p:txBody>
      </p:sp>
      <p:sp>
        <p:nvSpPr>
          <p:cNvPr id="3" name="AutoShape 2" descr="https://upload.wikimedia.org/wikipedia/commons/7/7d/The_5M_model_used_for_trouble-shoot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upload.wikimedia.org/wikipedia/commons/7/7d/The_5M_model_used_for_trouble-shootin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white"/>
                </a:solidFill>
              </a:rPr>
              <a:t>20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8" name="Группа 20"/>
          <p:cNvGrpSpPr>
            <a:grpSpLocks/>
          </p:cNvGrpSpPr>
          <p:nvPr/>
        </p:nvGrpSpPr>
        <p:grpSpPr bwMode="auto">
          <a:xfrm>
            <a:off x="1428967" y="1106422"/>
            <a:ext cx="8391525" cy="5032375"/>
            <a:chOff x="301625" y="1444625"/>
            <a:chExt cx="8390757" cy="5032375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973138" y="1444625"/>
              <a:ext cx="2157963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/>
                <a:t>Произошло событие</a:t>
              </a:r>
              <a:endParaRPr lang="en-US" altLang="ru-RU" sz="160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01625" y="2133600"/>
              <a:ext cx="3079468" cy="485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/>
                <a:t>Принять незамедлительные меры</a:t>
              </a:r>
              <a:r>
                <a:rPr lang="en-US" altLang="ru-RU" sz="1600" dirty="0" smtClean="0"/>
                <a:t> 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01625" y="3241675"/>
              <a:ext cx="3079468" cy="83099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/>
                <a:t>Введите событие в информационную систему безопасности пациентов.</a:t>
              </a:r>
              <a:endParaRPr lang="en-US" altLang="ru-RU" sz="2400" dirty="0" smtClean="0"/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762000" y="5183187"/>
              <a:ext cx="1600200" cy="1293813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600"/>
                <a:t>RCA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/>
                <a:t>Требуется?</a:t>
              </a:r>
              <a:endParaRPr lang="en-US" altLang="ru-RU" sz="1600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648200" y="1676400"/>
              <a:ext cx="3810000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solidFill>
                    <a:srgbClr val="FF0000"/>
                  </a:solidFill>
                </a:rPr>
                <a:t>Провести анализ корневых причин</a:t>
              </a:r>
              <a:endParaRPr lang="en-US" alt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647802" y="4572000"/>
              <a:ext cx="3255665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ru-RU" altLang="ru-RU" sz="1600" dirty="0" smtClean="0"/>
                <a:t>Реализация корректирующих мер</a:t>
              </a:r>
              <a:endParaRPr lang="en-US" altLang="ru-RU" sz="1600" dirty="0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876800" y="5410200"/>
              <a:ext cx="2895600" cy="83099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dirty="0"/>
                <a:t>Оцените корректирующие действия по отношению к целям</a:t>
              </a:r>
              <a:endParaRPr lang="en-US" altLang="ru-RU" sz="1600" dirty="0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5029200" y="2286000"/>
              <a:ext cx="2385589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/>
                <a:t>Блок-схема события</a:t>
              </a:r>
              <a:endParaRPr lang="en-US" altLang="ru-RU" sz="1800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5029200" y="2819400"/>
              <a:ext cx="1409360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600"/>
                <a:t>Ask “5 Whys”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5029200" y="3352800"/>
              <a:ext cx="3663182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dirty="0"/>
                <a:t>Причинно-следственная диаграмма</a:t>
              </a:r>
              <a:endParaRPr lang="en-US" altLang="ru-RU" sz="1600" dirty="0"/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5029200" y="3886200"/>
              <a:ext cx="3048000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/>
                <a:t>Заявление первопричины</a:t>
              </a:r>
              <a:endParaRPr lang="en-US" altLang="ru-RU" sz="1600"/>
            </a:p>
          </p:txBody>
        </p:sp>
        <p:cxnSp>
          <p:nvCxnSpPr>
            <p:cNvPr id="20" name="AutoShape 17"/>
            <p:cNvCxnSpPr>
              <a:cxnSpLocks noChangeShapeType="1"/>
              <a:stCxn id="9" idx="2"/>
            </p:cNvCxnSpPr>
            <p:nvPr/>
          </p:nvCxnSpPr>
          <p:spPr bwMode="auto">
            <a:xfrm rot="5400000">
              <a:off x="1771549" y="1853028"/>
              <a:ext cx="350421" cy="21072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9"/>
            <p:cNvCxnSpPr>
              <a:cxnSpLocks noChangeShapeType="1"/>
            </p:cNvCxnSpPr>
            <p:nvPr/>
          </p:nvCxnSpPr>
          <p:spPr bwMode="auto">
            <a:xfrm rot="5400000" flipH="1" flipV="1">
              <a:off x="2147888" y="5929312"/>
              <a:ext cx="280988" cy="4763"/>
            </a:xfrm>
            <a:prstGeom prst="bentConnector5">
              <a:avLst>
                <a:gd name="adj1" fmla="val -27079"/>
                <a:gd name="adj2" fmla="val 29063606"/>
                <a:gd name="adj3" fmla="val 18131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20"/>
            <p:cNvCxnSpPr>
              <a:cxnSpLocks noChangeShapeType="1"/>
              <a:stCxn id="12" idx="3"/>
              <a:endCxn id="13" idx="1"/>
            </p:cNvCxnSpPr>
            <p:nvPr/>
          </p:nvCxnSpPr>
          <p:spPr bwMode="auto">
            <a:xfrm flipV="1">
              <a:off x="2362199" y="1968788"/>
              <a:ext cx="2286001" cy="386130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1"/>
            <p:cNvCxnSpPr>
              <a:cxnSpLocks noChangeShapeType="1"/>
              <a:stCxn id="13" idx="2"/>
              <a:endCxn id="16" idx="1"/>
            </p:cNvCxnSpPr>
            <p:nvPr/>
          </p:nvCxnSpPr>
          <p:spPr bwMode="auto">
            <a:xfrm rot="5400000">
              <a:off x="5686456" y="1603920"/>
              <a:ext cx="209491" cy="1524001"/>
            </a:xfrm>
            <a:prstGeom prst="bentConnector4">
              <a:avLst>
                <a:gd name="adj1" fmla="val 5925"/>
                <a:gd name="adj2" fmla="val 11499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4"/>
            <p:cNvCxnSpPr>
              <a:cxnSpLocks noChangeShapeType="1"/>
              <a:stCxn id="17" idx="1"/>
              <a:endCxn id="18" idx="1"/>
            </p:cNvCxnSpPr>
            <p:nvPr/>
          </p:nvCxnSpPr>
          <p:spPr bwMode="auto">
            <a:xfrm rot="10800000" flipV="1">
              <a:off x="5029200" y="2988677"/>
              <a:ext cx="12700" cy="533400"/>
            </a:xfrm>
            <a:prstGeom prst="bentConnector3">
              <a:avLst>
                <a:gd name="adj1" fmla="val 18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25"/>
            <p:cNvCxnSpPr>
              <a:cxnSpLocks noChangeShapeType="1"/>
              <a:stCxn id="18" idx="1"/>
              <a:endCxn id="19" idx="1"/>
            </p:cNvCxnSpPr>
            <p:nvPr/>
          </p:nvCxnSpPr>
          <p:spPr bwMode="auto">
            <a:xfrm rot="10800000" flipV="1">
              <a:off x="5029200" y="3522077"/>
              <a:ext cx="12700" cy="533400"/>
            </a:xfrm>
            <a:prstGeom prst="bentConnector3">
              <a:avLst>
                <a:gd name="adj1" fmla="val 18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28"/>
            <p:cNvCxnSpPr>
              <a:cxnSpLocks noChangeShapeType="1"/>
            </p:cNvCxnSpPr>
            <p:nvPr/>
          </p:nvCxnSpPr>
          <p:spPr bwMode="auto">
            <a:xfrm flipH="1">
              <a:off x="1841397" y="2619887"/>
              <a:ext cx="1" cy="6223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29"/>
            <p:cNvCxnSpPr>
              <a:cxnSpLocks noChangeShapeType="1"/>
            </p:cNvCxnSpPr>
            <p:nvPr/>
          </p:nvCxnSpPr>
          <p:spPr bwMode="auto">
            <a:xfrm rot="16200000" flipH="1">
              <a:off x="6176963" y="4414837"/>
              <a:ext cx="306388" cy="11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30"/>
            <p:cNvCxnSpPr>
              <a:cxnSpLocks noChangeShapeType="1"/>
              <a:endCxn id="15" idx="0"/>
            </p:cNvCxnSpPr>
            <p:nvPr/>
          </p:nvCxnSpPr>
          <p:spPr bwMode="auto">
            <a:xfrm flipH="1">
              <a:off x="6324600" y="5183188"/>
              <a:ext cx="1590" cy="227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0" name="AutoShape 28"/>
          <p:cNvCxnSpPr>
            <a:cxnSpLocks noChangeShapeType="1"/>
            <a:endCxn id="12" idx="0"/>
          </p:cNvCxnSpPr>
          <p:nvPr/>
        </p:nvCxnSpPr>
        <p:spPr bwMode="auto">
          <a:xfrm>
            <a:off x="2689557" y="3752735"/>
            <a:ext cx="0" cy="10922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57828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158" y="-37583"/>
            <a:ext cx="11269980" cy="57178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en-US" sz="3200" b="1" dirty="0" smtClean="0"/>
              <a:t>RCA</a:t>
            </a:r>
            <a:r>
              <a:rPr lang="ru-RU" sz="3200" b="1" dirty="0" smtClean="0"/>
              <a:t>. Шаг 1 – создать команду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1874" y="699433"/>
            <a:ext cx="1037155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Команда 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из 4-5 человек (</a:t>
            </a: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включит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ь</a:t>
            </a: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тех, кто знаком с процессом или областью где произошел инцидент).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Заручиться от членов команды, что информация, полученная в 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х</a:t>
            </a: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оде разбора должна является конфиденциальной.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Привлечь руководителей организации, клинических и вспомогательных подразделений чтобы получить «поддержку».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Исключить лиц, непосредственно причастных к инциденту, но включите в список лиц для интервью (их опыт и знание ситуации 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помогут </a:t>
            </a: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команде RCA).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Члены команды должны быть доступны для участия (необходимо заручиться поддержкой руководителей до назначения в команду RCA).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Если в ходе проведения RCA выясняется, что рассматриваемое событие является результатом преднамеренно небезопасного действия (например, связанное со злоупотреблением психоактивными веществами, или событие, связанное с предполагаемым жестоким обращением с пациентом) - группа RCA должна передать событие руководству и прекратить 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свои </a:t>
            </a: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дальнейшие усилия для проведения разбора. </a:t>
            </a: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white"/>
                </a:solidFill>
              </a:rPr>
              <a:t>21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008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158" y="-37583"/>
            <a:ext cx="11269980" cy="57178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en-US" sz="3200" b="1" dirty="0" smtClean="0"/>
              <a:t>RCA</a:t>
            </a:r>
            <a:r>
              <a:rPr lang="ru-RU" sz="3200" b="1" dirty="0" smtClean="0"/>
              <a:t>. </a:t>
            </a:r>
            <a:r>
              <a:rPr lang="ru-RU" sz="3200" b="1" dirty="0"/>
              <a:t>Шаг 2 - Своевременное обучение.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5372" y="1025109"/>
            <a:ext cx="103715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На первом собрании команды RCA необходимо обеспечить ориентацию процесса RCA, чтобы у всех участников было общее понимание.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Приветствуется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обсуждение вопросов сортировки и иерархии силы действий.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Распределите роли для лидера, советника и регистратора.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Определите дату и время встречи, чтобы избежать возможных задержек.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Изучите правила поведения и ожидания.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Приветствие топ-менеджера может подчеркнуть важность работы команды.</a:t>
            </a: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white"/>
                </a:solidFill>
              </a:rPr>
              <a:t>22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566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8696" y="-37583"/>
            <a:ext cx="9967442" cy="977035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en-US" sz="2800" b="1" dirty="0" smtClean="0"/>
              <a:t>RCA</a:t>
            </a:r>
            <a:r>
              <a:rPr lang="ru-RU" sz="2800" b="1" dirty="0" smtClean="0"/>
              <a:t>. </a:t>
            </a:r>
            <a:r>
              <a:rPr lang="ru-RU" sz="2800" b="1" dirty="0">
                <a:solidFill>
                  <a:srgbClr val="000000"/>
                </a:solidFill>
              </a:rPr>
              <a:t>Шаг 3 - Начальная </a:t>
            </a:r>
            <a:r>
              <a:rPr lang="ru-RU" sz="2800" b="1" dirty="0" smtClean="0">
                <a:solidFill>
                  <a:srgbClr val="000000"/>
                </a:solidFill>
              </a:rPr>
              <a:t>диаграмма </a:t>
            </a:r>
            <a:r>
              <a:rPr lang="ru-RU" sz="2800" b="1" dirty="0">
                <a:solidFill>
                  <a:srgbClr val="000000"/>
                </a:solidFill>
              </a:rPr>
              <a:t>событий (Начальная блок-схема</a:t>
            </a:r>
            <a:r>
              <a:rPr lang="ru-RU" sz="2800" b="1" dirty="0" smtClean="0">
                <a:solidFill>
                  <a:srgbClr val="000000"/>
                </a:solidFill>
              </a:rPr>
              <a:t>).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8898" y="1405138"/>
            <a:ext cx="1081778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Схема в 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хронологическом порядке от первого </a:t>
            </a: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до 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последнего известного </a:t>
            </a: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факта (дает 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одинаковое понимание </a:t>
            </a: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события всеми членами команды).</a:t>
            </a:r>
            <a:endParaRPr lang="ru-RU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Установление серии событий, предшествующих событию, </a:t>
            </a:r>
            <a:endParaRPr lang="ru-RU" sz="2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Включите 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только те </a:t>
            </a: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события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, которые имеют решающее значение для </a:t>
            </a: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понимания.</a:t>
            </a:r>
            <a:endParaRPr lang="ru-RU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Диаграмму  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можно легко изменить, если использовать «стикеры».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Используйте инструменты и методы (флип-чарты, мозговой штурм, «парковка» для вопросов и т. д.).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Первоначальная блок-схема должна четко указывать, что вы знаете и чего не знаете.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Посетите место события, используйте оборудование и смоделируйте то, что произошло.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Придерживайтесь фактов.</a:t>
            </a: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white"/>
                </a:solidFill>
              </a:rPr>
              <a:t>23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131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8696" y="-37583"/>
            <a:ext cx="9967442" cy="977035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en-US" sz="2800" b="1" dirty="0" smtClean="0"/>
              <a:t>RCA</a:t>
            </a:r>
            <a:r>
              <a:rPr lang="ru-RU" sz="2800" b="1" dirty="0" smtClean="0"/>
              <a:t>. </a:t>
            </a:r>
            <a:r>
              <a:rPr lang="ru-RU" sz="2800" b="1" dirty="0">
                <a:solidFill>
                  <a:srgbClr val="000000"/>
                </a:solidFill>
              </a:rPr>
              <a:t>Шаг 3 - Начальная последовательность событий (Начальная блок-схема</a:t>
            </a:r>
            <a:r>
              <a:rPr lang="ru-RU" sz="2800" b="1" dirty="0" smtClean="0">
                <a:solidFill>
                  <a:srgbClr val="000000"/>
                </a:solidFill>
              </a:rPr>
              <a:t>).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0903" y="1354583"/>
            <a:ext cx="11393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Пример начальной диаграммы события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white"/>
                </a:solidFill>
              </a:rPr>
              <a:t>24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25" name="Группа 4"/>
          <p:cNvGrpSpPr>
            <a:grpSpLocks/>
          </p:cNvGrpSpPr>
          <p:nvPr/>
        </p:nvGrpSpPr>
        <p:grpSpPr bwMode="auto">
          <a:xfrm>
            <a:off x="1439507" y="2316001"/>
            <a:ext cx="8421178" cy="1631216"/>
            <a:chOff x="1405392" y="2195939"/>
            <a:chExt cx="6361113" cy="881173"/>
          </a:xfrm>
        </p:grpSpPr>
        <p:sp>
          <p:nvSpPr>
            <p:cNvPr id="26" name="Text Box 3"/>
            <p:cNvSpPr txBox="1">
              <a:spLocks noChangeArrowheads="1"/>
            </p:cNvSpPr>
            <p:nvPr/>
          </p:nvSpPr>
          <p:spPr bwMode="auto">
            <a:xfrm>
              <a:off x="1405392" y="2362199"/>
              <a:ext cx="2422525" cy="548655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dirty="0">
                  <a:latin typeface="Verdana" panose="020B0604030504040204" pitchFamily="34" charset="0"/>
                </a:rPr>
                <a:t>Пациент поднялся с больничной койки и пошел в ванную</a:t>
              </a:r>
              <a:endParaRPr lang="en-US" altLang="ru-RU" sz="2000" dirty="0">
                <a:latin typeface="Verdana" panose="020B0604030504040204" pitchFamily="34" charset="0"/>
              </a:endParaRPr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4343400" y="2362200"/>
              <a:ext cx="1435100" cy="548655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dirty="0">
                  <a:latin typeface="Verdana" panose="020B0604030504040204" pitchFamily="34" charset="0"/>
                </a:rPr>
                <a:t>Пациент поскользнулся и упал</a:t>
              </a:r>
              <a:endParaRPr lang="en-US" altLang="ru-RU" sz="2000" dirty="0">
                <a:latin typeface="Verdana" panose="020B0604030504040204" pitchFamily="34" charset="0"/>
              </a:endParaRPr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6250442" y="2195939"/>
              <a:ext cx="1516063" cy="881173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dirty="0">
                  <a:latin typeface="Verdana" panose="020B0604030504040204" pitchFamily="34" charset="0"/>
                </a:rPr>
                <a:t>Пациент найден на полу с переломом бедра</a:t>
              </a:r>
              <a:endParaRPr lang="en-US" altLang="ru-RU" sz="2000" dirty="0">
                <a:latin typeface="Verdana" panose="020B0604030504040204" pitchFamily="34" charset="0"/>
              </a:endParaRPr>
            </a:p>
          </p:txBody>
        </p:sp>
        <p:cxnSp>
          <p:nvCxnSpPr>
            <p:cNvPr id="29" name="AutoShape 41"/>
            <p:cNvCxnSpPr>
              <a:cxnSpLocks noChangeShapeType="1"/>
              <a:stCxn id="26" idx="3"/>
              <a:endCxn id="27" idx="1"/>
            </p:cNvCxnSpPr>
            <p:nvPr/>
          </p:nvCxnSpPr>
          <p:spPr bwMode="auto">
            <a:xfrm>
              <a:off x="3827917" y="2636527"/>
              <a:ext cx="515483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42"/>
            <p:cNvCxnSpPr>
              <a:cxnSpLocks noChangeShapeType="1"/>
              <a:stCxn id="27" idx="3"/>
              <a:endCxn id="28" idx="1"/>
            </p:cNvCxnSpPr>
            <p:nvPr/>
          </p:nvCxnSpPr>
          <p:spPr bwMode="auto">
            <a:xfrm flipV="1">
              <a:off x="5778499" y="2636526"/>
              <a:ext cx="471943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00455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0805" y="62337"/>
            <a:ext cx="9804604" cy="471867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en-US" sz="2800" b="1" dirty="0" smtClean="0"/>
              <a:t>RCA</a:t>
            </a:r>
            <a:r>
              <a:rPr lang="ru-RU" sz="2800" b="1" dirty="0" smtClean="0"/>
              <a:t>. </a:t>
            </a:r>
            <a:r>
              <a:rPr lang="ru-RU" sz="2800" b="1" dirty="0"/>
              <a:t>Шаг 4 - Выявление пробелов в </a:t>
            </a:r>
            <a:r>
              <a:rPr lang="ru-RU" sz="2800" b="1" dirty="0" smtClean="0"/>
              <a:t>информации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9140" y="937427"/>
            <a:ext cx="1074733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Обращаясь 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к каждому событию на блок-схеме, спрашивайте, почему каждое событие произошло, пока не останется ни вопросов, ни ответов.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Если ответ приводит к обвинению человека или группы лиц, снова задайте вопрос «почему», чтобы перейти к системной проблеме.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Используя вопросы сортировки, определите вопросы, на которые необходимо ответить.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Остерегайтесь предвзятости ретроспективного взгляда. Команды часто делают поспешные выводы, полагая, что они знают причину неблагоприятного события - естественную тенденцию. На самом деле встречается несколько точек принятия решения, и с ними нужно работать. Эти факторы окружающей среды и точки принятия решений необходимо понимать, чтобы определить первопричину или способствующие факторы.</a:t>
            </a: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white"/>
                </a:solidFill>
              </a:rPr>
              <a:t>25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214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650" y="62336"/>
            <a:ext cx="10117754" cy="571787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en-US" sz="2800" b="1" dirty="0" smtClean="0"/>
              <a:t>RCA</a:t>
            </a:r>
            <a:r>
              <a:rPr lang="ru-RU" sz="2800" b="1" dirty="0" smtClean="0"/>
              <a:t>. </a:t>
            </a:r>
            <a:r>
              <a:rPr lang="ru-RU" sz="2800" b="1" dirty="0"/>
              <a:t>Шаг 5 - Сбор необходимой </a:t>
            </a:r>
            <a:r>
              <a:rPr lang="ru-RU" sz="2800" b="1" dirty="0" smtClean="0"/>
              <a:t>информации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1617" y="1476046"/>
            <a:ext cx="1025881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Перечислите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услуги, отделы и информацию, необходимые команде RCA, включая политики, процедуры, отчеты, правила, медицинские записи, протоколы комитетов и т.д.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Определите интервью с необходимым персоналом.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Определите, кто несет ответственность за получение информации.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Определите сроки, необходимые для получения информации.</a:t>
            </a: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white"/>
                </a:solidFill>
              </a:rPr>
              <a:t>26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508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1118" y="-37583"/>
            <a:ext cx="10005020" cy="801671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en-US" sz="2800" b="1" dirty="0" smtClean="0"/>
              <a:t>RCA</a:t>
            </a:r>
            <a:r>
              <a:rPr lang="ru-RU" sz="2800" b="1" dirty="0" smtClean="0"/>
              <a:t>. </a:t>
            </a:r>
            <a:r>
              <a:rPr lang="ru-RU" sz="2800" b="1" dirty="0"/>
              <a:t>Шаг 6 - </a:t>
            </a:r>
            <a:r>
              <a:rPr lang="ru-RU" sz="2800" b="1" dirty="0" smtClean="0"/>
              <a:t>Сбор </a:t>
            </a:r>
            <a:r>
              <a:rPr lang="ru-RU" sz="2800" b="1" dirty="0"/>
              <a:t>фактов: интервью, обзоры диаграмм и обзоры литературы.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3215" y="1010245"/>
            <a:ext cx="1148292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При </a:t>
            </a:r>
            <a:r>
              <a:rPr 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установлении фактов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marL="354013" indent="-354013" algn="just">
              <a:buFont typeface="Calibri" panose="020F0502020204030204" pitchFamily="34" charset="0"/>
              <a:buChar char="–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Посетите место инцидента и смоделируйте его. (Не допустите второй аварии!)</a:t>
            </a:r>
          </a:p>
          <a:p>
            <a:pPr marL="354013" indent="-354013" algn="just">
              <a:buFont typeface="Calibri" panose="020F0502020204030204" pitchFamily="34" charset="0"/>
              <a:buChar char="–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Проведите собеседование с широким кругом людей для тщательного исследования систем.</a:t>
            </a:r>
          </a:p>
          <a:p>
            <a:pPr marL="354013" indent="-354013" algn="just">
              <a:buFont typeface="Calibri" panose="020F0502020204030204" pitchFamily="34" charset="0"/>
              <a:buChar char="–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Сосредоточьтесь в первую очередь на системах и процессах, а не на человеке.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При собеседовании помните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marL="342900" indent="-342900" algn="just">
              <a:buFont typeface="Calibri" panose="020F0502020204030204" pitchFamily="34" charset="0"/>
              <a:buChar char="–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Интервьюируйте одного человека за раз.</a:t>
            </a:r>
          </a:p>
          <a:p>
            <a:pPr marL="342900" indent="-342900" algn="just">
              <a:buFont typeface="Calibri" panose="020F0502020204030204" pitchFamily="34" charset="0"/>
              <a:buChar char="–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Сообщите им, что информация RCA защищена и считается конфиденциальной и привилегированной.</a:t>
            </a:r>
          </a:p>
          <a:p>
            <a:pPr marL="342900" indent="-342900" algn="just">
              <a:buFont typeface="Calibri" panose="020F0502020204030204" pitchFamily="34" charset="0"/>
              <a:buChar char="–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Поощряйте интервьюируемого рассказывать свою историю без вопросов и перерывов.</a:t>
            </a:r>
          </a:p>
          <a:p>
            <a:pPr marL="342900" indent="-342900" algn="just">
              <a:buFont typeface="Calibri" panose="020F0502020204030204" pitchFamily="34" charset="0"/>
              <a:buChar char="–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Поощряйте интервьюируемого ограничивать свои комментарии тем, что они наблюдали, избегать слухов и комментариев, не связанных с их личными знаниями или опытом.</a:t>
            </a:r>
          </a:p>
          <a:p>
            <a:pPr marL="342900" indent="-342900" algn="just">
              <a:buFont typeface="Calibri" panose="020F0502020204030204" pitchFamily="34" charset="0"/>
              <a:buChar char="–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Пусть один из членов команды задает заранее выбранные вопросы.</a:t>
            </a:r>
          </a:p>
          <a:p>
            <a:pPr marL="342900" indent="-342900" algn="just">
              <a:buFont typeface="Calibri" panose="020F0502020204030204" pitchFamily="34" charset="0"/>
              <a:buChar char="–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Открывайте обсуждение для всех членов команды только после того, как были заданы все заранее определенные вопросы.</a:t>
            </a:r>
          </a:p>
          <a:p>
            <a:pPr marL="342900" indent="-342900" algn="just">
              <a:buFont typeface="Calibri" panose="020F0502020204030204" pitchFamily="34" charset="0"/>
              <a:buChar char="–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Избегайте вопросов, на которые есть ответы «да» или «нет».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white"/>
                </a:solidFill>
              </a:rPr>
              <a:t>27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767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1118" y="-37583"/>
            <a:ext cx="10005020" cy="801671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en-US" sz="2800" b="1" dirty="0" smtClean="0"/>
              <a:t>RCA</a:t>
            </a:r>
            <a:r>
              <a:rPr lang="ru-RU" sz="2800" b="1" dirty="0" smtClean="0"/>
              <a:t>. </a:t>
            </a:r>
            <a:r>
              <a:rPr lang="ru-RU" sz="2800" b="1" dirty="0"/>
              <a:t>Шаг 6 - </a:t>
            </a:r>
            <a:r>
              <a:rPr lang="ru-RU" sz="2800" b="1" dirty="0" smtClean="0"/>
              <a:t>Сбор </a:t>
            </a:r>
            <a:r>
              <a:rPr lang="ru-RU" sz="2800" b="1" dirty="0"/>
              <a:t>фактов: интервью, обзоры диаграмм и обзоры литературы.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3215" y="1010245"/>
            <a:ext cx="1148292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Calibri" panose="020F0502020204030204" pitchFamily="34" charset="0"/>
              <a:buChar char="–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Будьте вежливы, внимательны и открыты, избегайте смущения любого собеседника, корректируйте свой стиль, чтобы он соответствовал потребностям собеседника, относитесь к собеседникам с открытой дипломатией и помогайте робким собеседникам.</a:t>
            </a:r>
          </a:p>
          <a:p>
            <a:pPr marL="342900" lvl="0" indent="-342900" algn="just">
              <a:buFont typeface="Calibri" panose="020F0502020204030204" pitchFamily="34" charset="0"/>
              <a:buChar char="–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Оставайтесь в теме; не отвлекайтесь на «слухи».</a:t>
            </a:r>
          </a:p>
          <a:p>
            <a:pPr marL="342900" lvl="0" indent="-342900" algn="just">
              <a:buFont typeface="Calibri" panose="020F0502020204030204" pitchFamily="34" charset="0"/>
              <a:buChar char="–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Помните, что вы ищете истину о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проблемах системы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а не отдельных лиц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, и основная цель состоит в том, чтобы выяснить, что произошло и почему это произошло.</a:t>
            </a:r>
          </a:p>
          <a:p>
            <a:pPr marL="342900" lvl="0" indent="-342900" algn="just">
              <a:buFont typeface="Calibri" panose="020F0502020204030204" pitchFamily="34" charset="0"/>
              <a:buChar char="–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Завершите интервью, поблагодарив каждого человека и предложив при необходимости связаться с членом команды и сообщить дополнительную информацию.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При необходимости проводите поиск фактов и обзоры диаграмм.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Определите и запишите документы, книги, веб-сайты или другие материалы, использованные во время исследования, связанного с этим событием.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white"/>
                </a:solidFill>
              </a:rPr>
              <a:t>28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147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2810" y="62337"/>
            <a:ext cx="9441349" cy="471867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en-US" sz="2800" b="1" dirty="0" smtClean="0"/>
              <a:t>RCA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6197" y="901875"/>
            <a:ext cx="11047956" cy="4050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2400" b="1" dirty="0">
                <a:latin typeface="Calibri" panose="020F0502020204030204" pitchFamily="34" charset="0"/>
              </a:rPr>
              <a:t>Шаг 7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</a:rPr>
              <a:t> -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Окончательная диаграмма событий (окончательная блок-схема).</a:t>
            </a:r>
            <a:endParaRPr lang="ru-RU" sz="24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Последняя диаграмма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событий представляет собой то, что стало известно в ходе расследования.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Наконец, спросите о значимости каждого события (вопрос «и что из этого?»), и запишите ответы под событием. Это помогает команде определить уязвимости и потенциальные первопричины / способствующие факторы, а также их приоритет.</a:t>
            </a:r>
          </a:p>
          <a:p>
            <a:pPr algn="just">
              <a:lnSpc>
                <a:spcPct val="80000"/>
              </a:lnSpc>
            </a:pPr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white"/>
                </a:solidFill>
              </a:rPr>
              <a:t>29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86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7379" y="0"/>
            <a:ext cx="9109711" cy="5717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Определения. Термины.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77" y="819294"/>
            <a:ext cx="11402141" cy="5117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Ошибка </a:t>
            </a: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rror)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невыполнение запланированного плана действий или следование неверному плану в достижении поставленной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цели.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Враче́бная оши́бка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— незлоумышленное заблуждение врача (или любого другого медицинского работника) в ходе его профессиональной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(не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всегда причиняет вред здоровью)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Неблагоприятное событие (</a:t>
            </a:r>
            <a:r>
              <a:rPr lang="en-US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dvers event)</a:t>
            </a:r>
            <a:r>
              <a:rPr lang="ru-RU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– вред здоровью пациента, связанный с оказанием медицинской помощи, а не с осложнением уже имеющегося заболевания или травмы при условии адекватного лечения.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Экстремальное событие (</a:t>
            </a:r>
            <a:r>
              <a:rPr lang="en-US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Sentinel Event</a:t>
            </a: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– это неблагоприятное событие, связанное со смертью или серьезным физическим состоянием, включая потерю конечности или функции, или психологическим повреждением.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Недопустимое событие (Never event)</a:t>
            </a:r>
            <a:r>
              <a:rPr lang="ru-RU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-  серьезные ошибки с потенциально тяжелыми последствиями, являющиеся следствием совершенно недопустимых и сегодня вполне предотвратимых медицинских ошибок, которые теоретически никогда не должны встречаться в современной медицинской практике в связи с наличием и доступностью надежных способов их предупреждения (например, операция, проведенная другому пациенту, оставление инородного предмета в теле пациента во время операции, подача в легкие не того медицинского газа во время анестезии);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Рискованная ситуация или почти ошибка (Near </a:t>
            </a:r>
            <a:r>
              <a:rPr lang="ru-RU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Misses)</a:t>
            </a:r>
            <a:r>
              <a:rPr lang="ru-RU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– когда действия или бездействия медицинского персонала могли бы привести к нанесению вреда пациенту, но этого не произошло в результате вовремя предпринятых профилактических мер или просто благодаря счастливой случайности.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-181250" y="49959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515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158" y="-37583"/>
            <a:ext cx="11269980" cy="57178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en-US" sz="3200" b="1" dirty="0" smtClean="0"/>
              <a:t>RCA</a:t>
            </a:r>
            <a:r>
              <a:rPr lang="ru-RU" sz="3200" b="1" dirty="0" smtClean="0"/>
              <a:t>.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1154" y="534204"/>
            <a:ext cx="1087279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Шаг 8 - </a:t>
            </a:r>
            <a:r>
              <a:rPr lang="ru-RU" sz="2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Определите корневые причины / способствующие факторы (RC / CF).</a:t>
            </a:r>
          </a:p>
          <a:p>
            <a:pPr algn="just"/>
            <a:endParaRPr lang="ru-RU" sz="2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При 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разработке формулировок основных причин необходимо учитывать следующие пять правил:</a:t>
            </a:r>
          </a:p>
          <a:p>
            <a:pPr marL="811212" indent="-457200" algn="just">
              <a:buFont typeface="+mj-lt"/>
              <a:buAutoNum type="arabicParenR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Заявления об основной причине должны включать причину и следствие.</a:t>
            </a:r>
          </a:p>
          <a:p>
            <a:pPr marL="811212" indent="-457200" algn="just">
              <a:buFont typeface="+mj-lt"/>
              <a:buAutoNum type="arabicParenR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Негативные описания людей не должны использоваться в утверждениях первопричин.</a:t>
            </a:r>
          </a:p>
          <a:p>
            <a:pPr marL="811212" indent="-457200" algn="just">
              <a:buFont typeface="+mj-lt"/>
              <a:buAutoNum type="arabicParenR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Каждая человеческая ошибка имеет предшествующую причину.</a:t>
            </a:r>
          </a:p>
          <a:p>
            <a:pPr marL="811212" indent="-457200" algn="just" defTabSz="628650">
              <a:buFont typeface="+mj-lt"/>
              <a:buAutoNum type="arabicParenR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Нарушения процедуры не являются первопричиной, но должны иметь предшествующую причину.</a:t>
            </a:r>
          </a:p>
          <a:p>
            <a:pPr marL="811212" indent="-457200" algn="just">
              <a:buFont typeface="+mj-lt"/>
              <a:buAutoNum type="arabicParenR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Неспособность действовать является </a:t>
            </a: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первопричиной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, когда существует </a:t>
            </a: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обязанность 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действовать.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30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423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upload.wikimedia.org/wikipedia/commons/7/7d/The_5M_model_used_for_trouble-shoot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upload.wikimedia.org/wikipedia/commons/7/7d/The_5M_model_used_for_trouble-shootin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white"/>
                </a:solidFill>
              </a:rPr>
              <a:t>3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1930" y="1203116"/>
            <a:ext cx="91272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800"/>
              </a:spcAft>
            </a:pPr>
            <a:r>
              <a:rPr lang="ru-RU" altLang="ru-RU" sz="2800" b="1" dirty="0" smtClean="0">
                <a:solidFill>
                  <a:srgbClr val="FF0000"/>
                </a:solidFill>
              </a:rPr>
              <a:t>«</a:t>
            </a:r>
            <a:r>
              <a:rPr lang="en-US" altLang="ru-RU" sz="2800" b="1" dirty="0" smtClean="0">
                <a:solidFill>
                  <a:srgbClr val="FF0000"/>
                </a:solidFill>
              </a:rPr>
              <a:t>5 Whys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»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Метод </a:t>
            </a:r>
            <a:r>
              <a:rPr lang="ru-RU" altLang="ru-RU" sz="2400" dirty="0"/>
              <a:t>детализации в процессе действия, чтобы определить основные причинные факторы, связанные с каждым отклонением процесса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altLang="ru-RU" sz="2400" dirty="0"/>
              <a:t>Техника «</a:t>
            </a:r>
            <a:r>
              <a:rPr lang="ru-RU" altLang="ru-RU" sz="2400" b="1" dirty="0"/>
              <a:t>5 Почему</a:t>
            </a:r>
            <a:r>
              <a:rPr lang="ru-RU" altLang="ru-RU" sz="2400" dirty="0"/>
              <a:t>» используется для получения  «корневой причины» события.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altLang="ru-RU" sz="2400" dirty="0"/>
              <a:t>«Корневая причина»: основная причина инцидента, другие способствующие факторы часто являются «симптомами», проистекающими из основной причины.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49402" y="62336"/>
            <a:ext cx="9144000" cy="59370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Анализ корневых причин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5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1602" y="62336"/>
            <a:ext cx="6626269" cy="5717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/>
              <a:t>Анализ корневых причин</a:t>
            </a:r>
            <a:endParaRPr lang="ru-RU" sz="2800" b="1" dirty="0"/>
          </a:p>
        </p:txBody>
      </p:sp>
      <p:sp>
        <p:nvSpPr>
          <p:cNvPr id="3" name="AutoShape 2" descr="https://upload.wikimedia.org/wikipedia/commons/7/7d/The_5M_model_used_for_trouble-shoot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upload.wikimedia.org/wikipedia/commons/7/7d/The_5M_model_used_for_trouble-shootin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32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3831" y="1165537"/>
            <a:ext cx="9127299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800"/>
              </a:spcAft>
            </a:pPr>
            <a:r>
              <a:rPr lang="ru-RU" altLang="ru-RU" sz="2800" b="1" dirty="0" smtClean="0">
                <a:solidFill>
                  <a:srgbClr val="FF0000"/>
                </a:solidFill>
              </a:rPr>
              <a:t>Применение </a:t>
            </a:r>
            <a:r>
              <a:rPr lang="en-US" altLang="ru-RU" sz="2800" b="1" dirty="0" smtClean="0">
                <a:solidFill>
                  <a:srgbClr val="FF0000"/>
                </a:solidFill>
              </a:rPr>
              <a:t>«</a:t>
            </a:r>
            <a:r>
              <a:rPr lang="en-US" altLang="ru-RU" sz="2800" b="1" dirty="0">
                <a:solidFill>
                  <a:srgbClr val="FF0000"/>
                </a:solidFill>
              </a:rPr>
              <a:t>5 Whys</a:t>
            </a:r>
            <a:r>
              <a:rPr lang="en-US" altLang="ru-RU" sz="2800" b="1" dirty="0" smtClean="0">
                <a:solidFill>
                  <a:srgbClr val="FF0000"/>
                </a:solidFill>
              </a:rPr>
              <a:t>»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 в </a:t>
            </a:r>
            <a:r>
              <a:rPr lang="ru-RU" altLang="ru-RU" sz="2800" b="1" dirty="0">
                <a:solidFill>
                  <a:srgbClr val="FF0000"/>
                </a:solidFill>
              </a:rPr>
              <a:t>RCA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Для </a:t>
            </a:r>
            <a:r>
              <a:rPr lang="ru-RU" altLang="ru-RU" sz="2400" dirty="0"/>
              <a:t>каждого шага в процессе, спросите:</a:t>
            </a:r>
            <a:br>
              <a:rPr lang="ru-RU" altLang="ru-RU" sz="2400" dirty="0"/>
            </a:br>
            <a:r>
              <a:rPr lang="ru-RU" altLang="ru-RU" sz="2400" dirty="0"/>
              <a:t>Какая проблема </a:t>
            </a:r>
            <a:r>
              <a:rPr lang="ru-RU" altLang="ru-RU" sz="2400" dirty="0" smtClean="0"/>
              <a:t>произошла </a:t>
            </a:r>
            <a:r>
              <a:rPr lang="ru-RU" altLang="ru-RU" sz="2400" dirty="0"/>
              <a:t>во время этого шага?</a:t>
            </a:r>
            <a:br>
              <a:rPr lang="ru-RU" altLang="ru-RU" sz="2400" dirty="0"/>
            </a:br>
            <a:r>
              <a:rPr lang="ru-RU" altLang="ru-RU" sz="2400" dirty="0"/>
              <a:t>Почему эти </a:t>
            </a:r>
            <a:r>
              <a:rPr lang="ru-RU" altLang="ru-RU" sz="2400" dirty="0" smtClean="0"/>
              <a:t>проблемы происходят</a:t>
            </a:r>
            <a:r>
              <a:rPr lang="ru-RU" altLang="ru-RU" sz="2400" dirty="0"/>
              <a:t>?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Если </a:t>
            </a:r>
            <a:r>
              <a:rPr lang="ru-RU" altLang="ru-RU" sz="2400" dirty="0"/>
              <a:t>ответ из (1) не дает причины, продолжайте  спрашивать: «Почему?", Пока не будет получен ответ.</a:t>
            </a:r>
            <a:br>
              <a:rPr lang="ru-RU" altLang="ru-RU" sz="2400" dirty="0"/>
            </a:br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altLang="ru-RU" sz="2400" dirty="0"/>
              <a:t>ПРИМЕЧАНИЕ: Частое повторение шагов # 1-2 до 5 раз приведет к основной причины - отсюда и название '5 почему ».</a:t>
            </a:r>
          </a:p>
        </p:txBody>
      </p:sp>
      <p:pic>
        <p:nvPicPr>
          <p:cNvPr id="7" name="Picture 5" descr="MCj040431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713" y="7937"/>
            <a:ext cx="247332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999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7002" y="39878"/>
            <a:ext cx="9763012" cy="56523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/>
              <a:t>Анализ корневых причин</a:t>
            </a:r>
            <a:endParaRPr lang="ru-RU" sz="2800" b="1" dirty="0"/>
          </a:p>
        </p:txBody>
      </p:sp>
      <p:sp>
        <p:nvSpPr>
          <p:cNvPr id="3" name="AutoShape 2" descr="https://upload.wikimedia.org/wikipedia/commons/7/7d/The_5M_model_used_for_trouble-shoot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upload.wikimedia.org/wikipedia/commons/7/7d/The_5M_model_used_for_trouble-shootin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33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7" name="Группа 3"/>
          <p:cNvGrpSpPr>
            <a:grpSpLocks/>
          </p:cNvGrpSpPr>
          <p:nvPr/>
        </p:nvGrpSpPr>
        <p:grpSpPr bwMode="auto">
          <a:xfrm>
            <a:off x="1753643" y="1585586"/>
            <a:ext cx="8578313" cy="4683125"/>
            <a:chOff x="998537" y="1524000"/>
            <a:chExt cx="7383463" cy="4683125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998537" y="1548720"/>
              <a:ext cx="2422525" cy="830263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</a:rPr>
                <a:t>Пациент встал с больничной койки и пошел в ванную</a:t>
              </a:r>
              <a:endParaRPr kumimoji="0" lang="en-US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870325" y="1550988"/>
              <a:ext cx="1692275" cy="83026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</a:rPr>
                <a:t>Пациент поскользнулся и упал</a:t>
              </a:r>
              <a:endParaRPr kumimoji="0" lang="en-US" altLang="ru-RU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6096000" y="1524000"/>
              <a:ext cx="2286000" cy="83820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</a:rPr>
                <a:t>Пациент найден на полу с переломом бедра</a:t>
              </a:r>
              <a:endParaRPr kumimoji="0" lang="en-US" altLang="ru-RU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endParaRPr>
            </a:p>
          </p:txBody>
        </p:sp>
        <p:cxnSp>
          <p:nvCxnSpPr>
            <p:cNvPr id="12" name="AutoShape 6"/>
            <p:cNvCxnSpPr>
              <a:cxnSpLocks noChangeShapeType="1"/>
              <a:stCxn id="9" idx="3"/>
              <a:endCxn id="10" idx="1"/>
            </p:cNvCxnSpPr>
            <p:nvPr/>
          </p:nvCxnSpPr>
          <p:spPr bwMode="auto">
            <a:xfrm>
              <a:off x="3421062" y="1963852"/>
              <a:ext cx="449263" cy="2267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7"/>
            <p:cNvCxnSpPr>
              <a:cxnSpLocks noChangeShapeType="1"/>
              <a:stCxn id="10" idx="3"/>
              <a:endCxn id="11" idx="1"/>
            </p:cNvCxnSpPr>
            <p:nvPr/>
          </p:nvCxnSpPr>
          <p:spPr bwMode="auto">
            <a:xfrm flipV="1">
              <a:off x="5562600" y="1943100"/>
              <a:ext cx="533400" cy="23813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219200" y="2667000"/>
              <a:ext cx="7162800" cy="369332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Почему пациент встал с  постели? Чтобы сходить в туалет</a:t>
              </a:r>
              <a:endPara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1219200" y="3276600"/>
              <a:ext cx="7162800" cy="646331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Почему пациенту идет в ванную сам? - Пациент не считается как с высоким риском падения, применимы обычные меры предосторожности.</a:t>
              </a:r>
              <a:endParaRPr kumimoji="0" lang="en-US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cxnSp>
          <p:nvCxnSpPr>
            <p:cNvPr id="16" name="AutoShape 11"/>
            <p:cNvCxnSpPr>
              <a:cxnSpLocks noChangeShapeType="1"/>
              <a:stCxn id="9" idx="2"/>
              <a:endCxn id="14" idx="1"/>
            </p:cNvCxnSpPr>
            <p:nvPr/>
          </p:nvCxnSpPr>
          <p:spPr bwMode="auto">
            <a:xfrm rot="5400000">
              <a:off x="1478159" y="2120024"/>
              <a:ext cx="472683" cy="990600"/>
            </a:xfrm>
            <a:prstGeom prst="bentConnector4">
              <a:avLst>
                <a:gd name="adj1" fmla="val 30466"/>
                <a:gd name="adj2" fmla="val 119863"/>
              </a:avLst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1219200" y="4343400"/>
              <a:ext cx="7162800" cy="646113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Почему пациент не считается с высоким риском падения? Подсчет оценки риска была значительно ниже порогового.</a:t>
              </a:r>
              <a:r>
                <a:rPr kumimoji="0" lang="en-US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18" name="AutoShape 14"/>
            <p:cNvCxnSpPr>
              <a:cxnSpLocks noChangeShapeType="1"/>
              <a:stCxn id="15" idx="1"/>
              <a:endCxn id="17" idx="1"/>
            </p:cNvCxnSpPr>
            <p:nvPr/>
          </p:nvCxnSpPr>
          <p:spPr bwMode="auto">
            <a:xfrm rot="10800000" flipV="1">
              <a:off x="1219200" y="3599765"/>
              <a:ext cx="10931" cy="1066691"/>
            </a:xfrm>
            <a:prstGeom prst="bentConnector3">
              <a:avLst>
                <a:gd name="adj1" fmla="val 1800000"/>
              </a:avLst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217613" y="5283200"/>
              <a:ext cx="7164386" cy="923925"/>
            </a:xfrm>
            <a:prstGeom prst="rect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Почему риск пациента опускается ниже порога?</a:t>
              </a:r>
              <a:br>
                <a:rPr kumimoji="0" lang="ru-RU" alt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</a:br>
              <a:r>
                <a:rPr kumimoji="0" lang="ru-RU" alt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Инструмент оценки риска падения не рассматриваются  принимаемые конкретные медицинские препараты.</a:t>
              </a:r>
              <a:endParaRPr kumimoji="0" lang="en-US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cxnSp>
          <p:nvCxnSpPr>
            <p:cNvPr id="20" name="AutoShape 16"/>
            <p:cNvCxnSpPr>
              <a:cxnSpLocks noChangeShapeType="1"/>
              <a:stCxn id="17" idx="1"/>
              <a:endCxn id="19" idx="1"/>
            </p:cNvCxnSpPr>
            <p:nvPr/>
          </p:nvCxnSpPr>
          <p:spPr bwMode="auto">
            <a:xfrm rot="10800000" flipV="1">
              <a:off x="1217614" y="4666457"/>
              <a:ext cx="1586" cy="1078706"/>
            </a:xfrm>
            <a:prstGeom prst="bentConnector3">
              <a:avLst>
                <a:gd name="adj1" fmla="val 12503690"/>
              </a:avLst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Прямоугольник 28"/>
          <p:cNvSpPr/>
          <p:nvPr/>
        </p:nvSpPr>
        <p:spPr>
          <a:xfrm>
            <a:off x="473073" y="890865"/>
            <a:ext cx="11393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Пример промежуточной диаграммы события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79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6378" y="0"/>
            <a:ext cx="9763012" cy="5717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/>
              <a:t>Анализ корневых причин</a:t>
            </a:r>
            <a:endParaRPr lang="ru-RU" sz="2800" b="1" dirty="0"/>
          </a:p>
        </p:txBody>
      </p:sp>
      <p:sp>
        <p:nvSpPr>
          <p:cNvPr id="3" name="AutoShape 2" descr="https://upload.wikimedia.org/wikipedia/commons/7/7d/The_5M_model_used_for_trouble-shoot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upload.wikimedia.org/wikipedia/commons/7/7d/The_5M_model_used_for_trouble-shootin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34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37" name="Группа 30"/>
          <p:cNvGrpSpPr>
            <a:grpSpLocks/>
          </p:cNvGrpSpPr>
          <p:nvPr/>
        </p:nvGrpSpPr>
        <p:grpSpPr bwMode="auto">
          <a:xfrm>
            <a:off x="1503123" y="1278610"/>
            <a:ext cx="8539097" cy="5322605"/>
            <a:chOff x="990600" y="1441449"/>
            <a:chExt cx="7886700" cy="4865634"/>
          </a:xfrm>
        </p:grpSpPr>
        <p:sp>
          <p:nvSpPr>
            <p:cNvPr id="38" name="Text Box 3"/>
            <p:cNvSpPr txBox="1">
              <a:spLocks noChangeArrowheads="1"/>
            </p:cNvSpPr>
            <p:nvPr/>
          </p:nvSpPr>
          <p:spPr bwMode="auto">
            <a:xfrm>
              <a:off x="990600" y="1441449"/>
              <a:ext cx="2422525" cy="923915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rPr>
                <a:t>Пациент встал с больничной койки и пошел в ванную</a:t>
              </a:r>
              <a:endParaRPr kumimoji="0" lang="en-US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</a:endParaRPr>
            </a:p>
          </p:txBody>
        </p:sp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3832225" y="1446212"/>
              <a:ext cx="1692275" cy="923915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rPr>
                <a:t>Пациент поскользнулся и упал</a:t>
              </a:r>
              <a:endParaRPr kumimoji="0" lang="en-US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</a:endParaRPr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6019800" y="1441449"/>
              <a:ext cx="2590800" cy="923915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rPr>
                <a:t>Пациент найден на полу с переломом бедра</a:t>
              </a:r>
              <a:endParaRPr kumimoji="0" lang="en-US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</a:endParaRPr>
            </a:p>
          </p:txBody>
        </p:sp>
        <p:cxnSp>
          <p:nvCxnSpPr>
            <p:cNvPr id="41" name="AutoShape 6"/>
            <p:cNvCxnSpPr>
              <a:cxnSpLocks noChangeShapeType="1"/>
              <a:endCxn id="39" idx="1"/>
            </p:cNvCxnSpPr>
            <p:nvPr/>
          </p:nvCxnSpPr>
          <p:spPr bwMode="auto">
            <a:xfrm>
              <a:off x="3413125" y="1903114"/>
              <a:ext cx="419100" cy="4763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7"/>
            <p:cNvCxnSpPr>
              <a:cxnSpLocks noChangeShapeType="1"/>
              <a:stCxn id="39" idx="3"/>
              <a:endCxn id="40" idx="1"/>
            </p:cNvCxnSpPr>
            <p:nvPr/>
          </p:nvCxnSpPr>
          <p:spPr bwMode="auto">
            <a:xfrm flipV="1">
              <a:off x="5524500" y="1903114"/>
              <a:ext cx="495300" cy="4763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Text Box 8"/>
            <p:cNvSpPr txBox="1">
              <a:spLocks noChangeArrowheads="1"/>
            </p:cNvSpPr>
            <p:nvPr/>
          </p:nvSpPr>
          <p:spPr bwMode="auto">
            <a:xfrm>
              <a:off x="2286000" y="2590786"/>
              <a:ext cx="6553200" cy="562705"/>
            </a:xfrm>
            <a:prstGeom prst="rect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rPr>
                <a:t>Почему пациент поскользнулся и упал?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rPr>
                <a:t>Пациент потерял равновесие по пути в ванную комнату</a:t>
              </a:r>
              <a:r>
                <a:rPr kumimoji="0" lang="ru-RU" alt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rPr>
                <a:t>.</a:t>
              </a:r>
            </a:p>
          </p:txBody>
        </p:sp>
        <p:sp>
          <p:nvSpPr>
            <p:cNvPr id="44" name="Text Box 9"/>
            <p:cNvSpPr txBox="1">
              <a:spLocks noChangeArrowheads="1"/>
            </p:cNvSpPr>
            <p:nvPr/>
          </p:nvSpPr>
          <p:spPr bwMode="auto">
            <a:xfrm>
              <a:off x="2286000" y="3428977"/>
              <a:ext cx="6553200" cy="584194"/>
            </a:xfrm>
            <a:prstGeom prst="rect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rPr>
                <a:t>Почему пациент потерял равновесие?</a:t>
              </a: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rPr>
                <a:t>Пациент не носил нескользящие носки</a:t>
              </a:r>
              <a:endPara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</a:endParaRPr>
            </a:p>
          </p:txBody>
        </p:sp>
        <p:cxnSp>
          <p:nvCxnSpPr>
            <p:cNvPr id="45" name="AutoShape 10"/>
            <p:cNvCxnSpPr>
              <a:cxnSpLocks noChangeShapeType="1"/>
            </p:cNvCxnSpPr>
            <p:nvPr/>
          </p:nvCxnSpPr>
          <p:spPr bwMode="auto">
            <a:xfrm rot="10800000" flipV="1">
              <a:off x="2286001" y="2382751"/>
              <a:ext cx="1546225" cy="515825"/>
            </a:xfrm>
            <a:prstGeom prst="bentConnector3">
              <a:avLst>
                <a:gd name="adj1" fmla="val 120417"/>
              </a:avLst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2298700" y="4216368"/>
              <a:ext cx="6553200" cy="584194"/>
            </a:xfrm>
            <a:prstGeom prst="rect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rPr>
                <a:t>Почему пациент не носил нескользящие носки?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rPr>
                <a:t>Носки не доступны пациенту.</a:t>
              </a:r>
              <a:endParaRPr kumimoji="0" lang="en-US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</a:endParaRPr>
            </a:p>
          </p:txBody>
        </p:sp>
        <p:cxnSp>
          <p:nvCxnSpPr>
            <p:cNvPr id="47" name="AutoShape 13"/>
            <p:cNvCxnSpPr>
              <a:cxnSpLocks noChangeShapeType="1"/>
              <a:endCxn id="46" idx="1"/>
            </p:cNvCxnSpPr>
            <p:nvPr/>
          </p:nvCxnSpPr>
          <p:spPr bwMode="auto">
            <a:xfrm rot="16200000" flipH="1">
              <a:off x="1746250" y="3956336"/>
              <a:ext cx="787401" cy="317501"/>
            </a:xfrm>
            <a:prstGeom prst="bentConnector2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2324100" y="4960898"/>
              <a:ext cx="6477000" cy="585780"/>
            </a:xfrm>
            <a:prstGeom prst="rect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rPr>
                <a:t>Почему не доступны для пациента? Закончился запас, пополнение еще ​​не проводился.</a:t>
              </a:r>
              <a:endParaRPr kumimoji="0" lang="en-US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</a:endParaRPr>
            </a:p>
          </p:txBody>
        </p:sp>
        <p:cxnSp>
          <p:nvCxnSpPr>
            <p:cNvPr id="49" name="AutoShape 15"/>
            <p:cNvCxnSpPr>
              <a:cxnSpLocks noChangeShapeType="1"/>
            </p:cNvCxnSpPr>
            <p:nvPr/>
          </p:nvCxnSpPr>
          <p:spPr bwMode="auto">
            <a:xfrm rot="16200000" flipH="1">
              <a:off x="1763035" y="4724970"/>
              <a:ext cx="750425" cy="307295"/>
            </a:xfrm>
            <a:prstGeom prst="bentConnector2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2324100" y="5722889"/>
              <a:ext cx="6553200" cy="584194"/>
            </a:xfrm>
            <a:prstGeom prst="rect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rPr>
                <a:t>Почему пополнение так долго? Выходные, ночные смены, низкий охват персонала.. </a:t>
              </a:r>
              <a:endParaRPr kumimoji="0" lang="en-US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</a:endParaRPr>
            </a:p>
          </p:txBody>
        </p:sp>
        <p:cxnSp>
          <p:nvCxnSpPr>
            <p:cNvPr id="51" name="AutoShape 17"/>
            <p:cNvCxnSpPr>
              <a:cxnSpLocks noChangeShapeType="1"/>
            </p:cNvCxnSpPr>
            <p:nvPr/>
          </p:nvCxnSpPr>
          <p:spPr bwMode="auto">
            <a:xfrm rot="10800000" flipV="1">
              <a:off x="2301647" y="5253830"/>
              <a:ext cx="12700" cy="684213"/>
            </a:xfrm>
            <a:prstGeom prst="bentConnector3">
              <a:avLst>
                <a:gd name="adj1" fmla="val 2662356"/>
              </a:avLst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Соединительная линия уступом 51"/>
            <p:cNvCxnSpPr>
              <a:endCxn id="44" idx="1"/>
            </p:cNvCxnSpPr>
            <p:nvPr/>
          </p:nvCxnSpPr>
          <p:spPr>
            <a:xfrm rot="16200000" flipH="1">
              <a:off x="1702599" y="3137672"/>
              <a:ext cx="862002" cy="304800"/>
            </a:xfrm>
            <a:prstGeom prst="bentConnector2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sp>
        <p:nvSpPr>
          <p:cNvPr id="54" name="Прямоугольник 53"/>
          <p:cNvSpPr/>
          <p:nvPr/>
        </p:nvSpPr>
        <p:spPr>
          <a:xfrm>
            <a:off x="460375" y="691761"/>
            <a:ext cx="11393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Пример промежуточной диаграммы события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42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6378" y="0"/>
            <a:ext cx="8956110" cy="5717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/>
              <a:t>Анализ корневых причин</a:t>
            </a:r>
            <a:endParaRPr lang="ru-RU" sz="2800" b="1" dirty="0"/>
          </a:p>
        </p:txBody>
      </p:sp>
      <p:sp>
        <p:nvSpPr>
          <p:cNvPr id="3" name="AutoShape 2" descr="https://upload.wikimedia.org/wikipedia/commons/7/7d/The_5M_model_used_for_trouble-shoot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upload.wikimedia.org/wikipedia/commons/7/7d/The_5M_model_used_for_trouble-shootin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35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707847" y="2117363"/>
            <a:ext cx="8277850" cy="3417404"/>
            <a:chOff x="1006389" y="1603796"/>
            <a:chExt cx="8277850" cy="3417404"/>
          </a:xfrm>
        </p:grpSpPr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5322687" y="1608507"/>
              <a:ext cx="1890712" cy="157003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rPr>
                <a:t>Пациент поднялся с</a:t>
              </a:r>
              <a:br>
                <a:rPr kumimoji="0" lang="ru-RU" alt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rPr>
              </a:br>
              <a:r>
                <a:rPr kumimoji="0" lang="ru-RU" alt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rPr>
                <a:t>больничный койки и пошел в  ванную комнату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</a:endParaRP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4499568" y="3697761"/>
              <a:ext cx="1646238" cy="1323439"/>
            </a:xfrm>
            <a:prstGeom prst="rect">
              <a:avLst/>
            </a:prstGeom>
            <a:solidFill>
              <a:srgbClr val="99CCFF">
                <a:alpha val="50195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rPr>
                <a:t>Пациент поскользнулся и упал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</a:endParaRPr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6936951" y="3697760"/>
              <a:ext cx="2054225" cy="13234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rPr>
                <a:t>Пациент был найден на полу с переломом бедра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</a:endParaRP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1006389" y="1608507"/>
              <a:ext cx="1447800" cy="1323439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rPr>
                <a:t>Пациент поступил в отделение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endParaRP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7638409" y="1603796"/>
              <a:ext cx="1645830" cy="156966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rPr>
                <a:t>Нет в наличии противоскользящих носков из-за задержки закупа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</a:endParaRPr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1994097" y="3711557"/>
              <a:ext cx="1561534" cy="126188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rPr>
                <a:t>Пациент передвигается в скользких носках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endParaRP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2774864" y="1608507"/>
              <a:ext cx="2122813" cy="1538883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rPr>
                <a:t>Форма оценки риска падения – не включает прием ЛС. Риск падения пациента - низкий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</a:endParaRPr>
            </a:p>
          </p:txBody>
        </p:sp>
        <p:cxnSp>
          <p:nvCxnSpPr>
            <p:cNvPr id="54" name="AutoShape 19"/>
            <p:cNvCxnSpPr>
              <a:cxnSpLocks noChangeShapeType="1"/>
            </p:cNvCxnSpPr>
            <p:nvPr/>
          </p:nvCxnSpPr>
          <p:spPr bwMode="auto">
            <a:xfrm flipH="1">
              <a:off x="1965374" y="2345354"/>
              <a:ext cx="7318865" cy="1955140"/>
            </a:xfrm>
            <a:prstGeom prst="bentConnector5">
              <a:avLst>
                <a:gd name="adj1" fmla="val -3125"/>
                <a:gd name="adj2" fmla="val 56296"/>
                <a:gd name="adj3" fmla="val 103125"/>
              </a:avLst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Прямая со стрелкой 17"/>
            <p:cNvCxnSpPr>
              <a:stCxn id="27" idx="3"/>
            </p:cNvCxnSpPr>
            <p:nvPr/>
          </p:nvCxnSpPr>
          <p:spPr>
            <a:xfrm flipV="1">
              <a:off x="2454189" y="2270226"/>
              <a:ext cx="32067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flipV="1">
              <a:off x="4949844" y="2345354"/>
              <a:ext cx="32067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 flipV="1">
              <a:off x="7265566" y="2388626"/>
              <a:ext cx="32067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>
              <a:stCxn id="29" idx="3"/>
              <a:endCxn id="25" idx="1"/>
            </p:cNvCxnSpPr>
            <p:nvPr/>
          </p:nvCxnSpPr>
          <p:spPr>
            <a:xfrm>
              <a:off x="3555631" y="4342499"/>
              <a:ext cx="943937" cy="169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>
              <a:off x="6171919" y="4358639"/>
              <a:ext cx="765032" cy="169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Прямоугольник 59"/>
          <p:cNvSpPr/>
          <p:nvPr/>
        </p:nvSpPr>
        <p:spPr>
          <a:xfrm>
            <a:off x="1149781" y="992107"/>
            <a:ext cx="545854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ts val="800"/>
              </a:spcAft>
            </a:pPr>
            <a:r>
              <a:rPr lang="ru-RU" altLang="ru-RU" sz="2400" dirty="0" smtClean="0"/>
              <a:t>Пример финальной диаграмма события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315308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81199" y="298270"/>
            <a:ext cx="8229600" cy="9140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>
                <a:cs typeface="Arial" panose="020B0604020202020204" pitchFamily="34" charset="0"/>
              </a:rPr>
              <a:t>Заявление </a:t>
            </a:r>
            <a:r>
              <a:rPr lang="ru-RU" altLang="ru-RU" sz="2800" b="1" dirty="0" smtClean="0">
                <a:cs typeface="Arial" panose="020B0604020202020204" pitchFamily="34" charset="0"/>
              </a:rPr>
              <a:t>корневых причин:</a:t>
            </a:r>
            <a:endParaRPr lang="ru-RU" altLang="ru-RU" sz="2800" b="1" dirty="0">
              <a:cs typeface="Arial" panose="020B0604020202020204" pitchFamily="34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860120" y="1665962"/>
            <a:ext cx="10471759" cy="3244241"/>
          </a:xfrm>
        </p:spPr>
        <p:txBody>
          <a:bodyPr/>
          <a:lstStyle/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связи с 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тем, что форма оценки риска падения не включает прием медикаментов, не учтен прием пациентом препарата, повышающего риск падения, и пациент не оценен как с риском падения и обычные меры профилактики.</a:t>
            </a: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Из-за задержки закупа противоскользящих носков для пациента пациент передвигался в палате в скольких носках. </a:t>
            </a: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результате свободного передвижения в скользких носках пациент поскользнулся и упал.</a:t>
            </a: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36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6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1289" y="231234"/>
            <a:ext cx="8705589" cy="94756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en-US" sz="3200" b="1" dirty="0"/>
              <a:t>Cause and Effect </a:t>
            </a:r>
            <a:r>
              <a:rPr lang="en-US" sz="3200" b="1" dirty="0" smtClean="0"/>
              <a:t>Diagram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Причинно-следственная диаграмма</a:t>
            </a:r>
            <a:endParaRPr lang="ru-RU" sz="2800" b="1" dirty="0"/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37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5" name="Picture 5" descr="MPj039921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551" y="231234"/>
            <a:ext cx="1281113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223967"/>
              </p:ext>
            </p:extLst>
          </p:nvPr>
        </p:nvGraphicFramePr>
        <p:xfrm>
          <a:off x="2516686" y="1788572"/>
          <a:ext cx="6800203" cy="3200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00203"/>
              </a:tblGrid>
              <a:tr h="64021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400" b="1" dirty="0" smtClean="0"/>
                        <a:t>Шаги  причинно-следственной диаграмме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ru-RU" sz="2400" dirty="0" smtClean="0"/>
                    </a:p>
                    <a:p>
                      <a:pPr marL="457200" indent="-457200" algn="ctr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Идентификация проблем</a:t>
                      </a:r>
                      <a:endParaRPr lang="ru-RU" sz="2400" dirty="0"/>
                    </a:p>
                  </a:txBody>
                  <a:tcPr marL="91445" marR="91445" marT="45730" marB="45730"/>
                </a:tc>
              </a:tr>
              <a:tr h="640218">
                <a:tc>
                  <a:txBody>
                    <a:bodyPr/>
                    <a:lstStyle/>
                    <a:p>
                      <a:pPr marL="457200" indent="-457200" algn="ctr">
                        <a:buFont typeface="+mj-lt"/>
                        <a:buAutoNum type="arabicPeriod" startAt="2"/>
                      </a:pPr>
                      <a:r>
                        <a:rPr lang="ru-RU" sz="2400" dirty="0" smtClean="0"/>
                        <a:t>Мозговой штурм события</a:t>
                      </a:r>
                      <a:endParaRPr lang="ru-RU" sz="2400" dirty="0"/>
                    </a:p>
                  </a:txBody>
                  <a:tcPr marL="91445" marR="91445" marT="45730" marB="45730"/>
                </a:tc>
              </a:tr>
              <a:tr h="370920">
                <a:tc>
                  <a:txBody>
                    <a:bodyPr/>
                    <a:lstStyle/>
                    <a:p>
                      <a:pPr marL="457200" indent="-457200" algn="ctr">
                        <a:buFont typeface="+mj-lt"/>
                        <a:buAutoNum type="arabicPeriod" startAt="3"/>
                      </a:pPr>
                      <a:r>
                        <a:rPr lang="ru-RU" sz="2400" dirty="0" smtClean="0"/>
                        <a:t>Полная схема</a:t>
                      </a:r>
                      <a:endParaRPr lang="ru-RU" sz="2400" dirty="0"/>
                    </a:p>
                  </a:txBody>
                  <a:tcPr marL="91445" marR="91445" marT="45730" marB="45730"/>
                </a:tc>
              </a:tr>
              <a:tr h="914598">
                <a:tc>
                  <a:txBody>
                    <a:bodyPr/>
                    <a:lstStyle/>
                    <a:p>
                      <a:pPr marL="457200" indent="-457200" algn="ctr">
                        <a:buFont typeface="+mj-lt"/>
                        <a:buAutoNum type="arabicPeriod" startAt="4"/>
                      </a:pPr>
                      <a:r>
                        <a:rPr lang="ru-RU" sz="2400" dirty="0" smtClean="0"/>
                        <a:t>Причинно-следственные связи</a:t>
                      </a:r>
                      <a:endParaRPr lang="ru-RU" sz="2400" dirty="0"/>
                    </a:p>
                  </a:txBody>
                  <a:tcPr marL="91445" marR="91445" marT="45730" marB="457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223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1846" y="62336"/>
            <a:ext cx="8705589" cy="94756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en-US" sz="3200" b="1" dirty="0"/>
              <a:t>Cause and Effect </a:t>
            </a:r>
            <a:r>
              <a:rPr lang="en-US" sz="3200" b="1" dirty="0" smtClean="0"/>
              <a:t>Diagram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Причинно-следственная диаграмма</a:t>
            </a:r>
            <a:endParaRPr lang="ru-RU" sz="2800" b="1" dirty="0"/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38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5" name="Picture 5" descr="MPj039921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551" y="231234"/>
            <a:ext cx="1281113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6200" y="1247478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Century Gothic" panose="020B0502020202020204" pitchFamily="34" charset="0"/>
                <a:cs typeface="Arial" panose="020B0604020202020204" pitchFamily="34" charset="0"/>
              </a:rPr>
              <a:t>Шаг 1: </a:t>
            </a:r>
            <a:r>
              <a:rPr lang="ru-RU" alt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Идентификация проблемы:</a:t>
            </a: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9388" y="450850"/>
            <a:ext cx="8640762" cy="6362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FontTx/>
              <a:buNone/>
            </a:pPr>
            <a:endParaRPr lang="ru-RU" altLang="ru-RU" sz="1800" dirty="0" smtClean="0">
              <a:latin typeface="Century Gothic" panose="020B0502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981822" y="2391397"/>
            <a:ext cx="8811172" cy="3040658"/>
            <a:chOff x="1986263" y="2823424"/>
            <a:chExt cx="8811172" cy="304065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862387" y="2871788"/>
              <a:ext cx="1512888" cy="1366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Пациент, покинул кровать чтобы покурить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738944" y="2862261"/>
              <a:ext cx="1517650" cy="1366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Пациент, пошел по тускло освещенному коридору        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583798" y="2862262"/>
              <a:ext cx="1431925" cy="1366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Пациент поскользнулся, потерял баланс и упал        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400435" y="2823424"/>
              <a:ext cx="1397000" cy="13684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Пациент поломал бедро</a:t>
              </a: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9456791" y="4589320"/>
              <a:ext cx="1284287" cy="1274762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Перелом бедра (заявление проблемы)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986263" y="2862262"/>
              <a:ext cx="1439862" cy="1385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Пациент, одетый в тапочках, выданные больницей</a:t>
              </a:r>
            </a:p>
          </p:txBody>
        </p:sp>
        <p:cxnSp>
          <p:nvCxnSpPr>
            <p:cNvPr id="15" name="Прямая со стрелкой 14"/>
            <p:cNvCxnSpPr>
              <a:stCxn id="14" idx="3"/>
              <a:endCxn id="9" idx="1"/>
            </p:cNvCxnSpPr>
            <p:nvPr/>
          </p:nvCxnSpPr>
          <p:spPr>
            <a:xfrm>
              <a:off x="3426125" y="3555206"/>
              <a:ext cx="43626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5401484" y="3476875"/>
              <a:ext cx="298450" cy="95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7285348" y="3486400"/>
              <a:ext cx="298450" cy="95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9044477" y="3498111"/>
              <a:ext cx="298450" cy="95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>
            <a:off x="1655459" y="4776548"/>
            <a:ext cx="6313487" cy="1490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b="1" i="1" dirty="0"/>
              <a:t>Совет:</a:t>
            </a:r>
            <a:r>
              <a:rPr lang="ru-RU" i="1" dirty="0"/>
              <a:t> команда может иметь трудности при заявлении проблемы – это должно отражать то, что вы пытаетесь избежать. Будьте проще (существительное-глагол по возможности)</a:t>
            </a:r>
          </a:p>
        </p:txBody>
      </p:sp>
    </p:spTree>
    <p:extLst>
      <p:ext uri="{BB962C8B-B14F-4D97-AF65-F5344CB8AC3E}">
        <p14:creationId xmlns:p14="http://schemas.microsoft.com/office/powerpoint/2010/main" val="926124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54200" y="12700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Шаг 2: Мозговой штурм корневых причин (стр.1 из 2):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4294967295"/>
          </p:nvPr>
        </p:nvSpPr>
        <p:spPr>
          <a:xfrm>
            <a:off x="1906588" y="465139"/>
            <a:ext cx="8640762" cy="6364287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1800" i="1" dirty="0">
                <a:latin typeface="Century Gothic" panose="020B0502020202020204" pitchFamily="34" charset="0"/>
              </a:rPr>
              <a:t>Для второго шага, лидеры имеют подсказку для того, чтобы спросить «чем вызвано» заявление неоднократно. На этом примере вы можете спросить: «Перелом бедра был вызван…»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74838" y="1273175"/>
            <a:ext cx="3433762" cy="4383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Совет: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</a:rPr>
              <a:t>лидер команды неоднократно задает вопрос «чем вызвано»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</a:rPr>
              <a:t>используйте заметки, чтобы записать предложенные причины и оценить впоследствии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</a:rPr>
              <a:t>Когда изучены возможные причины, помните правила мозгового штурма: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ru-RU" dirty="0">
                <a:solidFill>
                  <a:prstClr val="black"/>
                </a:solidFill>
              </a:rPr>
              <a:t>не судите предложения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ru-RU" dirty="0">
                <a:solidFill>
                  <a:prstClr val="black"/>
                </a:solidFill>
              </a:rPr>
              <a:t>стремиться к количеству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ru-RU" dirty="0">
                <a:solidFill>
                  <a:prstClr val="black"/>
                </a:solidFill>
              </a:rPr>
              <a:t>вовлечь всех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112355" y="1098551"/>
            <a:ext cx="3974621" cy="5357813"/>
            <a:chOff x="4588354" y="1098550"/>
            <a:chExt cx="3974621" cy="535781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069138" y="3833813"/>
              <a:ext cx="1439862" cy="7683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</a:rPr>
                <a:t>Скользкая обувь (состояние)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891213" y="5692775"/>
              <a:ext cx="1511300" cy="7635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</a:rPr>
                <a:t>Быстрая ходьба (состояние)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045325" y="4757738"/>
              <a:ext cx="1517650" cy="7905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</a:rPr>
                <a:t>Плохое  освещение (состояние)        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985000" y="2017713"/>
              <a:ext cx="1431925" cy="7016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</a:rPr>
                <a:t>Плохой балланс (состояние)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876925" y="1098550"/>
              <a:ext cx="1282700" cy="842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</a:rPr>
                <a:t>Упал в коридоре (действие)</a:t>
              </a: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4588354" y="2840240"/>
              <a:ext cx="1284288" cy="12747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prstClr val="white"/>
                  </a:solidFill>
                </a:rPr>
                <a:t>Перелом бедра (заявление проблемы)</a:t>
              </a:r>
            </a:p>
          </p:txBody>
        </p:sp>
        <p:cxnSp>
          <p:nvCxnSpPr>
            <p:cNvPr id="10" name="Прямая соединительная линия 9"/>
            <p:cNvCxnSpPr>
              <a:endCxn id="9" idx="1"/>
            </p:cNvCxnSpPr>
            <p:nvPr/>
          </p:nvCxnSpPr>
          <p:spPr bwMode="auto">
            <a:xfrm flipH="1" flipV="1">
              <a:off x="4588354" y="3476828"/>
              <a:ext cx="2706688" cy="196215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>
              <a:off x="7005638" y="2878138"/>
              <a:ext cx="1431925" cy="7762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</a:rPr>
                <a:t>Бетонный пол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</a:rPr>
                <a:t>(состояние)</a:t>
              </a:r>
            </a:p>
          </p:txBody>
        </p:sp>
        <p:cxnSp>
          <p:nvCxnSpPr>
            <p:cNvPr id="14" name="Прямая со стрелкой 13"/>
            <p:cNvCxnSpPr>
              <a:stCxn id="9" idx="0"/>
              <a:endCxn id="8" idx="1"/>
            </p:cNvCxnSpPr>
            <p:nvPr/>
          </p:nvCxnSpPr>
          <p:spPr>
            <a:xfrm flipV="1">
              <a:off x="5230498" y="1520032"/>
              <a:ext cx="646427" cy="13202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V="1">
              <a:off x="5853113" y="2314575"/>
              <a:ext cx="1123950" cy="56356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V="1">
              <a:off x="5891213" y="3255963"/>
              <a:ext cx="1098550" cy="111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5853113" y="3675063"/>
              <a:ext cx="1217612" cy="5429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endCxn id="6" idx="1"/>
            </p:cNvCxnSpPr>
            <p:nvPr/>
          </p:nvCxnSpPr>
          <p:spPr>
            <a:xfrm>
              <a:off x="5821363" y="4122738"/>
              <a:ext cx="1223962" cy="10302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stCxn id="9" idx="2"/>
            </p:cNvCxnSpPr>
            <p:nvPr/>
          </p:nvCxnSpPr>
          <p:spPr>
            <a:xfrm>
              <a:off x="5231292" y="4115003"/>
              <a:ext cx="1466850" cy="15462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39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0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7379" y="0"/>
            <a:ext cx="9109711" cy="5717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Основные подходы к управлению рисками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-181250" y="49959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415" y="1549869"/>
            <a:ext cx="1901184" cy="10522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5415" y="3780088"/>
            <a:ext cx="1703730" cy="170373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721893" y="3699158"/>
            <a:ext cx="8278343" cy="1809886"/>
            <a:chOff x="721893" y="3699158"/>
            <a:chExt cx="8278343" cy="180988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475568" y="4033380"/>
              <a:ext cx="1691820" cy="11747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Неблагоприятные события</a:t>
              </a:r>
              <a:endParaRPr lang="ru-RU" b="1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575143" y="4033380"/>
              <a:ext cx="1480136" cy="11747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Причины...</a:t>
              </a:r>
              <a:endParaRPr lang="ru-RU" b="1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534527" y="4033380"/>
              <a:ext cx="1465709" cy="11747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Уроки из ошибок...</a:t>
              </a:r>
              <a:endParaRPr lang="ru-RU" b="1" dirty="0"/>
            </a:p>
          </p:txBody>
        </p:sp>
        <p:sp>
          <p:nvSpPr>
            <p:cNvPr id="15" name="Горизонтальный свиток 14"/>
            <p:cNvSpPr/>
            <p:nvPr/>
          </p:nvSpPr>
          <p:spPr>
            <a:xfrm>
              <a:off x="721893" y="3699158"/>
              <a:ext cx="2246776" cy="1809886"/>
            </a:xfrm>
            <a:prstGeom prst="horizont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FF0000"/>
                  </a:solidFill>
                </a:rPr>
                <a:t>РЕАКТИВНЫЙ ПОДХОД</a:t>
              </a:r>
            </a:p>
            <a:p>
              <a:pPr algn="ctr"/>
              <a:r>
                <a:rPr lang="ru-RU" b="1" dirty="0"/>
                <a:t>Исправляющий</a:t>
              </a:r>
            </a:p>
            <a:p>
              <a:pPr algn="ctr"/>
              <a:r>
                <a:rPr lang="en-US" b="1" dirty="0"/>
                <a:t>RCA</a:t>
              </a:r>
              <a:endParaRPr lang="ru-RU" b="1" dirty="0"/>
            </a:p>
          </p:txBody>
        </p:sp>
        <p:cxnSp>
          <p:nvCxnSpPr>
            <p:cNvPr id="19" name="Прямая соединительная линия 18"/>
            <p:cNvCxnSpPr>
              <a:stCxn id="15" idx="3"/>
              <a:endCxn id="10" idx="1"/>
            </p:cNvCxnSpPr>
            <p:nvPr/>
          </p:nvCxnSpPr>
          <p:spPr>
            <a:xfrm>
              <a:off x="2968669" y="4604101"/>
              <a:ext cx="506899" cy="1667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stCxn id="10" idx="3"/>
            </p:cNvCxnSpPr>
            <p:nvPr/>
          </p:nvCxnSpPr>
          <p:spPr>
            <a:xfrm>
              <a:off x="5167388" y="4620779"/>
              <a:ext cx="407755" cy="1325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7091025" y="4620778"/>
              <a:ext cx="407755" cy="1325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721893" y="1002082"/>
            <a:ext cx="8685153" cy="1805362"/>
            <a:chOff x="721892" y="820489"/>
            <a:chExt cx="8349839" cy="180988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475568" y="1109844"/>
              <a:ext cx="1691820" cy="12803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События с высокими факторами риска</a:t>
              </a:r>
              <a:endParaRPr lang="ru-RU" sz="1600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534527" y="1109843"/>
              <a:ext cx="1537204" cy="12803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Меры по снижению риска</a:t>
              </a:r>
              <a:endParaRPr lang="ru-RU" sz="1600" b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575143" y="1109843"/>
              <a:ext cx="1551629" cy="12803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Что может пойти не так?</a:t>
              </a:r>
              <a:endParaRPr lang="ru-RU" sz="1600" b="1" dirty="0"/>
            </a:p>
          </p:txBody>
        </p:sp>
        <p:sp>
          <p:nvSpPr>
            <p:cNvPr id="8" name="Горизонтальный свиток 7"/>
            <p:cNvSpPr/>
            <p:nvPr/>
          </p:nvSpPr>
          <p:spPr>
            <a:xfrm>
              <a:off x="721892" y="820489"/>
              <a:ext cx="2246776" cy="1809886"/>
            </a:xfrm>
            <a:prstGeom prst="horizont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FF0000"/>
                  </a:solidFill>
                </a:rPr>
                <a:t>ПРОАКТИВНЫЙ ПОДХОД</a:t>
              </a:r>
            </a:p>
            <a:p>
              <a:pPr algn="ctr"/>
              <a:r>
                <a:rPr lang="ru-RU" sz="1600" b="1" dirty="0">
                  <a:solidFill>
                    <a:schemeClr val="tx1"/>
                  </a:solidFill>
                </a:rPr>
                <a:t>Превентивный</a:t>
              </a:r>
            </a:p>
            <a:p>
              <a:pPr algn="ctr"/>
              <a:r>
                <a:rPr lang="ru-RU" sz="1600" b="1" dirty="0">
                  <a:solidFill>
                    <a:schemeClr val="tx1"/>
                  </a:solidFill>
                </a:rPr>
                <a:t>FMEA</a:t>
              </a:r>
            </a:p>
            <a:p>
              <a:pPr algn="ctr"/>
              <a:r>
                <a:rPr lang="ru-RU" sz="1600" b="1" dirty="0">
                  <a:solidFill>
                    <a:schemeClr val="tx1"/>
                  </a:solidFill>
                </a:rPr>
                <a:t>HVA</a:t>
              </a: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963597" y="1623892"/>
              <a:ext cx="506899" cy="1667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5167388" y="1607214"/>
              <a:ext cx="506899" cy="1667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126772" y="1590536"/>
              <a:ext cx="506899" cy="1667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2982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54200" y="12700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sz="2000" b="1">
                <a:latin typeface="Century Gothic" panose="020B0502020202020204" pitchFamily="34" charset="0"/>
                <a:cs typeface="Arial" panose="020B0604020202020204" pitchFamily="34" charset="0"/>
              </a:rPr>
              <a:t>Шаг 2: Мозговой штурм корневых причин (стр.2 из 2):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4294967295"/>
          </p:nvPr>
        </p:nvSpPr>
        <p:spPr>
          <a:xfrm>
            <a:off x="712787" y="961231"/>
            <a:ext cx="4543425" cy="237172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1800" i="1" dirty="0">
                <a:latin typeface="Century Gothic" panose="020B0502020202020204" pitchFamily="34" charset="0"/>
              </a:rPr>
              <a:t>Когда все предложения исчерпаны, посмотрите весь список причин и </a:t>
            </a:r>
            <a:r>
              <a:rPr lang="ru-RU" altLang="ru-RU" sz="1800" b="1" i="1" dirty="0">
                <a:latin typeface="Century Gothic" panose="020B0502020202020204" pitchFamily="34" charset="0"/>
              </a:rPr>
              <a:t>выберите наиболее уместные для данного события.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1800" i="1" dirty="0">
                <a:latin typeface="Century Gothic" panose="020B0502020202020204" pitchFamily="34" charset="0"/>
              </a:rPr>
              <a:t>Эти первопричины могут иметь столь непосредственное отношение, что если бы они были устранены, событие, скорее всего не произошло. 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1800" b="1" i="1" dirty="0">
                <a:latin typeface="Century Gothic" panose="020B0502020202020204" pitchFamily="34" charset="0"/>
              </a:rPr>
              <a:t>Помните, нужно  иметь хотя бы одно действие и несколько условий условия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40800" y="3386138"/>
            <a:ext cx="1441450" cy="768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Скользкая обувь (состояние)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15325" y="5322889"/>
            <a:ext cx="1511300" cy="76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Быстрая ходьба (состояние)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26513" y="4322764"/>
            <a:ext cx="1517650" cy="7905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Плохое  освещение (состояние)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26514" y="1516064"/>
            <a:ext cx="1431925" cy="7016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Плохой балланс (состояние)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20001" y="569913"/>
            <a:ext cx="1306513" cy="842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Упал в коридоре (действие)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926514" y="2409825"/>
            <a:ext cx="1431925" cy="776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Бетонный пол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(состояние)</a:t>
            </a:r>
          </a:p>
        </p:txBody>
      </p:sp>
      <p:cxnSp>
        <p:nvCxnSpPr>
          <p:cNvPr id="14" name="Прямая со стрелкой 13"/>
          <p:cNvCxnSpPr>
            <a:endCxn id="8" idx="1"/>
          </p:cNvCxnSpPr>
          <p:nvPr/>
        </p:nvCxnSpPr>
        <p:spPr>
          <a:xfrm flipV="1">
            <a:off x="6704014" y="992189"/>
            <a:ext cx="915987" cy="18827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732713" y="1851025"/>
            <a:ext cx="1193800" cy="5921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7780338" y="2787651"/>
            <a:ext cx="1160462" cy="49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710489" y="3308351"/>
            <a:ext cx="1216025" cy="544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6" idx="1"/>
          </p:cNvCxnSpPr>
          <p:nvPr/>
        </p:nvCxnSpPr>
        <p:spPr>
          <a:xfrm>
            <a:off x="7704139" y="3687764"/>
            <a:ext cx="1222375" cy="10302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2" idx="2"/>
          </p:cNvCxnSpPr>
          <p:nvPr/>
        </p:nvCxnSpPr>
        <p:spPr>
          <a:xfrm>
            <a:off x="7091363" y="3683000"/>
            <a:ext cx="1262062" cy="2033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450013" y="2409826"/>
            <a:ext cx="1282700" cy="1273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white"/>
                </a:solidFill>
              </a:rPr>
              <a:t>Перелом бедра (заявление проблемы)</a:t>
            </a:r>
          </a:p>
        </p:txBody>
      </p:sp>
      <p:cxnSp>
        <p:nvCxnSpPr>
          <p:cNvPr id="24" name="Прямая соединительная линия 23"/>
          <p:cNvCxnSpPr>
            <a:endCxn id="22" idx="1"/>
          </p:cNvCxnSpPr>
          <p:nvPr/>
        </p:nvCxnSpPr>
        <p:spPr>
          <a:xfrm flipH="1" flipV="1">
            <a:off x="6450014" y="3046413"/>
            <a:ext cx="2706687" cy="196215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45113" y="4202907"/>
            <a:ext cx="5411787" cy="229076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Совет: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Некоторые группы начинают беспокоиться о том, что конкретная причина может охватить несколько различных областей – расслабьтесь! Положите это в любое место.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Когда вы должны прекратить строить очередную ветвь? продолжайте работать, пока не исчерпаете информацию или не решите, что нет смысла в дальнейшем рассмотрении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8472488" y="5176838"/>
            <a:ext cx="1223962" cy="10096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68" name="Прямая соединительная линия 7167"/>
          <p:cNvCxnSpPr/>
          <p:nvPr/>
        </p:nvCxnSpPr>
        <p:spPr>
          <a:xfrm flipV="1">
            <a:off x="8504238" y="5270500"/>
            <a:ext cx="1008062" cy="9794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8504238" y="5270500"/>
            <a:ext cx="1008062" cy="9794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9191626" y="2257425"/>
            <a:ext cx="1008063" cy="9794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624888" y="5329238"/>
            <a:ext cx="1223962" cy="10096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191626" y="2270126"/>
            <a:ext cx="1057275" cy="9937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40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4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54200" y="12700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sz="2000" b="1">
                <a:latin typeface="Century Gothic" panose="020B0502020202020204" pitchFamily="34" charset="0"/>
                <a:cs typeface="Arial" panose="020B0604020202020204" pitchFamily="34" charset="0"/>
              </a:rPr>
              <a:t>Шаг 3: Полная цепочка событий(стр.2 из 2):</a:t>
            </a:r>
          </a:p>
        </p:txBody>
      </p:sp>
      <p:cxnSp>
        <p:nvCxnSpPr>
          <p:cNvPr id="38" name="Прямая со стрелкой 37"/>
          <p:cNvCxnSpPr>
            <a:stCxn id="28" idx="3"/>
            <a:endCxn id="29" idx="1"/>
          </p:cNvCxnSpPr>
          <p:nvPr/>
        </p:nvCxnSpPr>
        <p:spPr>
          <a:xfrm>
            <a:off x="6672264" y="2924176"/>
            <a:ext cx="573087" cy="158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64" name="Соединительная линия уступом 14363"/>
          <p:cNvCxnSpPr/>
          <p:nvPr/>
        </p:nvCxnSpPr>
        <p:spPr>
          <a:xfrm rot="16200000" flipH="1">
            <a:off x="5400675" y="2197100"/>
            <a:ext cx="4776788" cy="2008188"/>
          </a:xfrm>
          <a:prstGeom prst="bentConnector3">
            <a:avLst>
              <a:gd name="adj1" fmla="val 99528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Содержимое 2"/>
          <p:cNvSpPr>
            <a:spLocks noGrp="1"/>
          </p:cNvSpPr>
          <p:nvPr>
            <p:ph idx="4294967295"/>
          </p:nvPr>
        </p:nvSpPr>
        <p:spPr>
          <a:xfrm>
            <a:off x="1531938" y="412750"/>
            <a:ext cx="8640762" cy="636428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1800" i="1">
                <a:latin typeface="Century Gothic" panose="020B0502020202020204" pitchFamily="34" charset="0"/>
              </a:rPr>
              <a:t>В результате чего каждая из основных причин устранена.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1800" b="1" i="1">
                <a:latin typeface="Century Gothic" panose="020B0502020202020204" pitchFamily="34" charset="0"/>
              </a:rPr>
              <a:t>Диаграмма причинно-следственной связи: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35376" y="4478338"/>
            <a:ext cx="1209675" cy="768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Скользкая обувь (состояние)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53289" y="4497389"/>
            <a:ext cx="1285875" cy="9096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black"/>
                </a:solidFill>
              </a:rPr>
              <a:t>Обувь не предназначены для ходьбы пациентов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48076" y="3508376"/>
            <a:ext cx="1185863" cy="650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Плохое  освещение (состояние)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5376" y="2566989"/>
            <a:ext cx="1165225" cy="6762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Плохой балланс (состояние)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59188" y="1509713"/>
            <a:ext cx="1174750" cy="679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Упал в коридоре (действие)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72089" y="4497389"/>
            <a:ext cx="1400175" cy="776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Больничная обувь</a:t>
            </a:r>
          </a:p>
        </p:txBody>
      </p:sp>
      <p:cxnSp>
        <p:nvCxnSpPr>
          <p:cNvPr id="21" name="Прямая со стрелкой 20"/>
          <p:cNvCxnSpPr>
            <a:endCxn id="8" idx="1"/>
          </p:cNvCxnSpPr>
          <p:nvPr/>
        </p:nvCxnSpPr>
        <p:spPr>
          <a:xfrm flipV="1">
            <a:off x="2478088" y="1849439"/>
            <a:ext cx="1181100" cy="9429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7" idx="1"/>
          </p:cNvCxnSpPr>
          <p:nvPr/>
        </p:nvCxnSpPr>
        <p:spPr>
          <a:xfrm flipV="1">
            <a:off x="3403601" y="2905125"/>
            <a:ext cx="231775" cy="414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2" idx="1"/>
          </p:cNvCxnSpPr>
          <p:nvPr/>
        </p:nvCxnSpPr>
        <p:spPr>
          <a:xfrm>
            <a:off x="2600325" y="3946525"/>
            <a:ext cx="1035050" cy="9159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892016" y="2787422"/>
            <a:ext cx="1512168" cy="11304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Перелом бедра (заявление проблемы)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72089" y="1512888"/>
            <a:ext cx="1400175" cy="679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Вышел покурить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204075" y="981076"/>
            <a:ext cx="1282700" cy="5445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black"/>
                </a:solidFill>
              </a:rPr>
              <a:t>Никотиновая зависимость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907463" y="981076"/>
            <a:ext cx="1211262" cy="5254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black"/>
                </a:solidFill>
              </a:rPr>
              <a:t>Заручился не курить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204075" y="1735138"/>
            <a:ext cx="1282700" cy="622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black"/>
                </a:solidFill>
              </a:rPr>
              <a:t>Политика, свободная от дыма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882063" y="1735138"/>
            <a:ext cx="1282700" cy="622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black"/>
                </a:solidFill>
              </a:rPr>
              <a:t>Требование стандартов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235575" y="2584450"/>
            <a:ext cx="1436688" cy="679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Возраст, не тренирован, медикаменты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245350" y="2601914"/>
            <a:ext cx="1282700" cy="6746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black"/>
                </a:solidFill>
              </a:rPr>
              <a:t>Сопутствующие заболевания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272089" y="3508376"/>
            <a:ext cx="1400175" cy="650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Нет света в коридоре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234238" y="3452814"/>
            <a:ext cx="1282700" cy="7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black"/>
                </a:solidFill>
              </a:rPr>
              <a:t>Ресурсы, контракты, нехватка персонала</a:t>
            </a:r>
          </a:p>
        </p:txBody>
      </p:sp>
      <p:cxnSp>
        <p:nvCxnSpPr>
          <p:cNvPr id="32" name="Прямая со стрелкой 31"/>
          <p:cNvCxnSpPr>
            <a:endCxn id="6" idx="1"/>
          </p:cNvCxnSpPr>
          <p:nvPr/>
        </p:nvCxnSpPr>
        <p:spPr>
          <a:xfrm>
            <a:off x="3403601" y="3355975"/>
            <a:ext cx="244475" cy="477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9" idx="1"/>
          </p:cNvCxnSpPr>
          <p:nvPr/>
        </p:nvCxnSpPr>
        <p:spPr>
          <a:xfrm>
            <a:off x="4870450" y="1849439"/>
            <a:ext cx="401638" cy="3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816476" y="2921001"/>
            <a:ext cx="403225" cy="3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881564" y="3829051"/>
            <a:ext cx="401637" cy="3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857750" y="4883151"/>
            <a:ext cx="401638" cy="3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0" idx="3"/>
            <a:endCxn id="31" idx="1"/>
          </p:cNvCxnSpPr>
          <p:nvPr/>
        </p:nvCxnSpPr>
        <p:spPr>
          <a:xfrm>
            <a:off x="6672264" y="3833814"/>
            <a:ext cx="561975" cy="79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6683376" y="4843463"/>
            <a:ext cx="561975" cy="190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8504239" y="1252539"/>
            <a:ext cx="403225" cy="3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8494714" y="2020889"/>
            <a:ext cx="403225" cy="3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20" idx="1"/>
          </p:cNvCxnSpPr>
          <p:nvPr/>
        </p:nvCxnSpPr>
        <p:spPr>
          <a:xfrm flipV="1">
            <a:off x="6681789" y="1252539"/>
            <a:ext cx="522287" cy="5873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24" idx="1"/>
          </p:cNvCxnSpPr>
          <p:nvPr/>
        </p:nvCxnSpPr>
        <p:spPr>
          <a:xfrm>
            <a:off x="6669089" y="1849438"/>
            <a:ext cx="534987" cy="196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48" name="Соединительная линия уступом 14347"/>
          <p:cNvCxnSpPr/>
          <p:nvPr/>
        </p:nvCxnSpPr>
        <p:spPr>
          <a:xfrm rot="5400000">
            <a:off x="7165976" y="2405064"/>
            <a:ext cx="4824413" cy="1544637"/>
          </a:xfrm>
          <a:prstGeom prst="bentConnector3">
            <a:avLst>
              <a:gd name="adj1" fmla="val 37917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6784975" y="765176"/>
            <a:ext cx="3562350" cy="47625"/>
          </a:xfrm>
          <a:prstGeom prst="straightConnector1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8888413" y="2768601"/>
            <a:ext cx="1644650" cy="6842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Сопутствующие факторы</a:t>
            </a:r>
          </a:p>
        </p:txBody>
      </p:sp>
      <p:sp>
        <p:nvSpPr>
          <p:cNvPr id="43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41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7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9299" y="37915"/>
            <a:ext cx="8229600" cy="936625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cs typeface="Arial" panose="020B0604020202020204" pitchFamily="34" charset="0"/>
              </a:rPr>
              <a:t>Заявление </a:t>
            </a:r>
            <a:r>
              <a:rPr lang="ru-RU" altLang="ru-RU" sz="2000" b="1" dirty="0" smtClean="0">
                <a:cs typeface="Arial" panose="020B0604020202020204" pitchFamily="34" charset="0"/>
              </a:rPr>
              <a:t>корневых причин:</a:t>
            </a:r>
            <a:endParaRPr lang="ru-RU" altLang="ru-RU" sz="2000" b="1" dirty="0">
              <a:cs typeface="Arial" panose="020B0604020202020204" pitchFamily="34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860120" y="1414877"/>
            <a:ext cx="10471759" cy="500062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Как только диаграмма причинно-следственной связи будет заполнена, команде необходимо заявить 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корневые причины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 сопутствующие факторы:</a:t>
            </a: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 связи с политикой «больница свободная от дыма» и никотиновую зависимость, наши пациенты используют наружные места для курения, что увеличивает риск падения и получения травм.</a:t>
            </a: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Возраст пациента и физическая неподготовленность, сопутствующие 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состояния увеличивает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риск падения.</a:t>
            </a: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Нехватка ресурсов, персонала, вероятность не распознавания и исправления проблем с техническим обслуживанием, увеличивает риск 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падения из-за плохого освещения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Ходьба в тапочек, создала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повышенный риск скольжения у пациентов, 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выходе из здания больницы.</a:t>
            </a: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42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63750" y="0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sz="2400" b="1">
                <a:latin typeface="Century Gothic" panose="020B0502020202020204" pitchFamily="34" charset="0"/>
                <a:cs typeface="Arial" panose="020B0604020202020204" pitchFamily="34" charset="0"/>
              </a:rPr>
              <a:t>5 правил для причинной связи (стр.1 из 2):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>
          <a:xfrm>
            <a:off x="504260" y="733797"/>
            <a:ext cx="11348580" cy="551669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Правило  1. Четко показать причинно-следственную связь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НЕПРАВИЛЬНО: </a:t>
            </a:r>
            <a:r>
              <a:rPr lang="ru-RU" alt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Врач </a:t>
            </a:r>
            <a:r>
              <a:rPr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был уставшим.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ПРАВИЛЬНО: </a:t>
            </a:r>
            <a:r>
              <a:rPr lang="ru-RU" alt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Врач </a:t>
            </a:r>
            <a:r>
              <a:rPr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работал 80 часов в неделю, в результате усталости, скорее всего, неправильно </a:t>
            </a:r>
            <a:r>
              <a:rPr lang="ru-RU" alt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прочитал инструкцию, </a:t>
            </a:r>
            <a:r>
              <a:rPr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что привело к неправильной установке трубки</a:t>
            </a:r>
            <a:r>
              <a:rPr lang="ru-RU" alt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ru-RU" alt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Правило 2. Используйте конкретные и точные названия, а не негативные и расплывчатые слова.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НЕПРАВИЛЬНО: плохо </a:t>
            </a:r>
            <a:r>
              <a:rPr lang="ru-RU" alt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написана инструкция.</a:t>
            </a:r>
            <a:endParaRPr lang="ru-RU" alt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ПРАВИЛЬНО: </a:t>
            </a:r>
            <a:r>
              <a:rPr lang="ru-RU" alt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инструкция написана мелким шрифтом, </a:t>
            </a:r>
            <a:r>
              <a:rPr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который был трудным для чтения, не включала иллюстрации. В результате </a:t>
            </a:r>
            <a:r>
              <a:rPr lang="ru-RU" alt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инструкция не </a:t>
            </a:r>
            <a:r>
              <a:rPr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использовалось часто и не было улучшения производительности для </a:t>
            </a:r>
            <a:r>
              <a:rPr lang="ru-RU" alt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операторов.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ru-RU" altLang="ru-R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Правило  3. Ищите причину, а не ошибку человека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НЕПРАВИЛЬНО: Резидент допустил ошибку.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ПРАВИЛЬНО: из-за отсутствия автоматизированного программного обеспечения для проверки пределов дозировки и отсутствия вспомогательных средств при дозировании существует вероятность этой ошибки дозирования, которая привела к тому, что </a:t>
            </a:r>
            <a:r>
              <a:rPr lang="ru-RU" alt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доза была в </a:t>
            </a:r>
            <a:r>
              <a:rPr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три раза </a:t>
            </a:r>
            <a:r>
              <a:rPr lang="ru-RU" alt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увеличена.</a:t>
            </a:r>
            <a:endParaRPr lang="ru-RU" alt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43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1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63750" y="0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sz="2400" b="1">
                <a:latin typeface="Century Gothic" panose="020B0502020202020204" pitchFamily="34" charset="0"/>
                <a:cs typeface="Arial" panose="020B0604020202020204" pitchFamily="34" charset="0"/>
              </a:rPr>
              <a:t>5 правил для причинной связи (стр.2 из 2):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>
          <a:xfrm>
            <a:off x="723465" y="1041356"/>
            <a:ext cx="10910169" cy="411936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Правило </a:t>
            </a:r>
            <a:r>
              <a:rPr lang="ru-RU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4. Ищите причину, а не нарушение процедуры.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НЕПРАВИЛЬНО: Техники не следовали процедуре КТ.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ПРАВИЛЬНО: шум и 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беспорядок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 зоне подготовки и производственные нагрузки для быстрого завершения КТ-сканирования увеличили вероятность пропуска шагов в протоколах КТ-сканирования. это привело к воздушной эмболии при непреднамеренном использовании пустого шприца.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Правило  5. бездействие возникает только тогда, когда существует ранее существовавшая обязанность действовать.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НЕПРАВИЛЬНО: Медсестра не проверяла назначения каждые пол часа.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ПРАВИЛЬНО: 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Отсутствие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установленной процедуры 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проверки 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заказов</a:t>
            </a: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44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9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63750" y="0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sz="2400" b="1">
                <a:latin typeface="Century Gothic" panose="020B0502020202020204" pitchFamily="34" charset="0"/>
                <a:cs typeface="Arial" panose="020B0604020202020204" pitchFamily="34" charset="0"/>
              </a:rPr>
              <a:t>Действия: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>
          <a:xfrm>
            <a:off x="1700495" y="1090851"/>
            <a:ext cx="9623033" cy="38163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Действия - 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важный компонент </a:t>
            </a:r>
            <a:r>
              <a:rPr lang="en-US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RCA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Сильные и хорошо продуманные действия укажут четко уязвимые места и будут  легко понятны.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действий можно использовать следующие критерии: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Направлена на корневые причину/сопутствующие факторы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Специфичные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 конкретные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Понимается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читателем и может быть внедрено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Необходимо тестировать до внедрения (по возможности)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Проконсультированы с владельцем процесса.</a:t>
            </a: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45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7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983061" y="5799490"/>
            <a:ext cx="398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 уровни действий важны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965887" y="1453051"/>
            <a:ext cx="10786110" cy="3873163"/>
            <a:chOff x="1085850" y="2057976"/>
            <a:chExt cx="10786110" cy="3514367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085850" y="2119531"/>
              <a:ext cx="249174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Более сильный</a:t>
              </a:r>
              <a:endParaRPr lang="ru-RU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541520" y="2057976"/>
              <a:ext cx="249174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Средний</a:t>
              </a:r>
              <a:endParaRPr lang="ru-RU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8084820" y="2057976"/>
              <a:ext cx="249174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Слабее</a:t>
              </a:r>
              <a:endParaRPr lang="ru-RU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659255" y="2880936"/>
              <a:ext cx="2638425" cy="1514261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Вероятно, чтобы исключить или значительно уменьшить повторение события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261610" y="2858651"/>
              <a:ext cx="2735580" cy="1500321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Может помочь контролировать выявленное событие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9157335" y="2781876"/>
              <a:ext cx="2714625" cy="1577096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Менее эффективен при использовании отдельно</a:t>
              </a:r>
            </a:p>
          </p:txBody>
        </p:sp>
        <p:sp>
          <p:nvSpPr>
            <p:cNvPr id="12" name="Стрелка влево 11"/>
            <p:cNvSpPr/>
            <p:nvPr/>
          </p:nvSpPr>
          <p:spPr>
            <a:xfrm>
              <a:off x="2131954" y="4395197"/>
              <a:ext cx="2977255" cy="1177146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Меньше полагаться на людей</a:t>
              </a:r>
            </a:p>
          </p:txBody>
        </p:sp>
        <p:sp>
          <p:nvSpPr>
            <p:cNvPr id="13" name="Стрелка вправо 12"/>
            <p:cNvSpPr/>
            <p:nvPr/>
          </p:nvSpPr>
          <p:spPr>
            <a:xfrm>
              <a:off x="7033260" y="4395197"/>
              <a:ext cx="2865120" cy="117714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Больше полагаться на людей</a:t>
              </a:r>
            </a:p>
          </p:txBody>
        </p:sp>
      </p:grp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993721" y="148336"/>
            <a:ext cx="6388274" cy="401169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RCA</a:t>
            </a:r>
            <a:r>
              <a:rPr 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 </a:t>
            </a:r>
            <a:r>
              <a:rPr 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Иерархия</a:t>
            </a:r>
            <a:r>
              <a:rPr 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действий</a:t>
            </a:r>
            <a:endParaRPr lang="ru-RU" sz="28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46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9677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81200" y="188915"/>
            <a:ext cx="8229600" cy="525070"/>
          </a:xfrm>
        </p:spPr>
        <p:txBody>
          <a:bodyPr/>
          <a:lstStyle/>
          <a:p>
            <a:pPr eaLnBrk="1" hangingPunct="1"/>
            <a:r>
              <a:rPr lang="en-US" altLang="ru-RU" sz="3200" b="1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RCA. </a:t>
            </a:r>
            <a:r>
              <a:rPr lang="ru-RU" altLang="ru-RU" sz="3200" b="1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Принятие мер.</a:t>
            </a:r>
            <a:endParaRPr lang="ru-RU" altLang="ru-RU" sz="3200" b="1"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860120" y="1414877"/>
            <a:ext cx="10471759" cy="500062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... Окончательное согласование </a:t>
            </a:r>
            <a:r>
              <a:rPr lang="en-US" sz="24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RCA</a:t>
            </a:r>
            <a:r>
              <a:rPr lang="ru-RU" sz="24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 и Плана действий.</a:t>
            </a:r>
          </a:p>
          <a:p>
            <a:pPr marL="0" indent="0" algn="just">
              <a:buNone/>
            </a:pPr>
            <a:endParaRPr lang="ru-RU" sz="2400" b="1" dirty="0" smtClean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smtClean="0"/>
              <a:t>Заполненный RCA подписывается всеми членами команды RCA и руководителем организации или ответственным лицом.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smtClean="0"/>
              <a:t>Дата, когда руководитель подписывает отчет, является датой завершения </a:t>
            </a:r>
            <a:r>
              <a:rPr lang="en-US" sz="2400" dirty="0" smtClean="0"/>
              <a:t>RCA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47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8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9763" y="188913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Результаты. Измерение:</a:t>
            </a:r>
            <a:endParaRPr lang="ru-RU" altLang="ru-RU" sz="2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>
          <a:xfrm>
            <a:off x="1308513" y="1208676"/>
            <a:ext cx="9689340" cy="45307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Итоговые показатели дают нам подтверждение того, что мы надеялись достичь. Хорошо продуманная мера документирует эффективность наших изменений и послужит мощной козырем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измерения результатов  можно использовать следующие критерии: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Измеряйте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эффективность действия, а не завершение действия (например, показатель оценки риска падения из всех госпитализированных пациентов. Не измерять показатель обучения персонала оценке риска падения).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Количество числитель и знаменатель (если применимо)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Определить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значение и частоту измерения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Показатель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должен быть реалистичным (напр., не говорите 100% соответствие – не может быть)</a:t>
            </a: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48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>
          <a:xfrm>
            <a:off x="-48959" y="301575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35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2468" y="1525408"/>
            <a:ext cx="9679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162" y="2844396"/>
            <a:ext cx="2571750" cy="2672787"/>
          </a:xfrm>
          <a:prstGeom prst="rect">
            <a:avLst/>
          </a:prstGeom>
        </p:spPr>
      </p:pic>
      <p:pic>
        <p:nvPicPr>
          <p:cNvPr id="8" name="Picture 2" descr="Как минимизировать риски в ставках на спорт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788" y="3227886"/>
            <a:ext cx="2954735" cy="190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7275" y="92748"/>
            <a:ext cx="9109711" cy="5717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Инструменты управления рисками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-181250" y="49959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1026" name="Объект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2" y="1379030"/>
            <a:ext cx="5408417" cy="304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246" y="1748672"/>
            <a:ext cx="3507508" cy="293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8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410" y="160338"/>
            <a:ext cx="11269980" cy="41144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Анализ и оценка рисков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AutoShape 2" descr="https://upload.wikimedia.org/wikipedia/commons/7/7d/The_5M_model_used_for_trouble-shoot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upload.wikimedia.org/wikipedia/commons/7/7d/The_5M_model_used_for_trouble-shootin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2775" y="716250"/>
            <a:ext cx="107143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Одной из основных целей управления рисками является </a:t>
            </a:r>
            <a:r>
              <a:rPr lang="ru-RU" sz="2400" b="1" dirty="0"/>
              <a:t>упреждающее выявление рисков</a:t>
            </a:r>
            <a:r>
              <a:rPr lang="ru-RU" sz="2400" dirty="0"/>
              <a:t>, оценка </a:t>
            </a:r>
            <a:r>
              <a:rPr lang="ru-RU" sz="2400" b="1" dirty="0"/>
              <a:t>уровня их потенциального вреда</a:t>
            </a:r>
            <a:r>
              <a:rPr lang="ru-RU" sz="2400" dirty="0"/>
              <a:t>, оценка вероятности возникновения и создание процедур для критических рисков, которые </a:t>
            </a:r>
            <a:r>
              <a:rPr lang="ru-RU" sz="2400" b="1" dirty="0"/>
              <a:t>обеспечивают соответствующие средства контроля и измерения, способные предупредить и нейтрализовать их</a:t>
            </a:r>
            <a:r>
              <a:rPr lang="ru-RU" sz="2400" dirty="0"/>
              <a:t>.</a:t>
            </a:r>
          </a:p>
          <a:p>
            <a:pPr algn="just"/>
            <a:endParaRPr lang="ru-RU" sz="2400" dirty="0">
              <a:highlight>
                <a:srgbClr val="00FF00"/>
              </a:highlight>
            </a:endParaRPr>
          </a:p>
          <a:p>
            <a:pPr algn="just"/>
            <a:r>
              <a:rPr lang="ru-RU" sz="2400" dirty="0"/>
              <a:t>Как мы можем оценить серьезность риска? Как мы можем оценить вероятность риска, который еще не стал реальным? </a:t>
            </a:r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Чтобы </a:t>
            </a:r>
            <a:r>
              <a:rPr lang="ru-RU" sz="2400" dirty="0"/>
              <a:t>решить, какие риски имеют более высокий приоритет, чем другие, используется следующая формула:</a:t>
            </a:r>
          </a:p>
          <a:p>
            <a:pPr algn="just"/>
            <a:endParaRPr lang="ru-RU" sz="2400" dirty="0" smtClean="0"/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RI=S*P </a:t>
            </a:r>
            <a:r>
              <a:rPr lang="en-US" sz="2400" b="1" dirty="0">
                <a:solidFill>
                  <a:srgbClr val="C00000"/>
                </a:solidFill>
              </a:rPr>
              <a:t>(RI = Risk index, S = Severity, P= Probability of occurrence</a:t>
            </a:r>
            <a:r>
              <a:rPr lang="en-US" sz="2400" b="1" dirty="0" smtClean="0">
                <a:solidFill>
                  <a:srgbClr val="C00000"/>
                </a:solidFill>
              </a:rPr>
              <a:t>).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1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3562" y="70578"/>
            <a:ext cx="8352749" cy="455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Регистр рисков (результаты оценки рисков)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Рукописный ввод 20"/>
              <p14:cNvContentPartPr/>
              <p14:nvPr/>
            </p14:nvContentPartPr>
            <p14:xfrm>
              <a:off x="6646497" y="1487751"/>
              <a:ext cx="360" cy="360"/>
            </p14:xfrm>
          </p:contentPart>
        </mc:Choice>
        <mc:Fallback xmlns="">
          <p:pic>
            <p:nvPicPr>
              <p:cNvPr id="21" name="Рукописный ввод 2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4617" y="147587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Рукописный ввод 21"/>
              <p14:cNvContentPartPr/>
              <p14:nvPr/>
            </p14:nvContentPartPr>
            <p14:xfrm>
              <a:off x="6359937" y="1719591"/>
              <a:ext cx="360" cy="360"/>
            </p14:xfrm>
          </p:contentPart>
        </mc:Choice>
        <mc:Fallback xmlns="">
          <p:pic>
            <p:nvPicPr>
              <p:cNvPr id="22" name="Рукописный ввод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8057" y="1707711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157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59312"/>
              </p:ext>
            </p:extLst>
          </p:nvPr>
        </p:nvGraphicFramePr>
        <p:xfrm>
          <a:off x="262887" y="632460"/>
          <a:ext cx="11555732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653"/>
                <a:gridCol w="697230"/>
                <a:gridCol w="2183130"/>
                <a:gridCol w="1828800"/>
                <a:gridCol w="1082039"/>
                <a:gridCol w="1283970"/>
                <a:gridCol w="1283970"/>
                <a:gridCol w="1283970"/>
                <a:gridCol w="12839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 п/п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Код риска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риска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Факторы риска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Владелец риска*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Вероятность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Тяжесть/Серьезность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Время влияния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Балл значимости риска</a:t>
                      </a:r>
                    </a:p>
                    <a:p>
                      <a:pPr algn="ctr"/>
                      <a:r>
                        <a:rPr lang="ru-RU" sz="1400" dirty="0" smtClean="0"/>
                        <a:t>(</a:t>
                      </a:r>
                      <a:r>
                        <a:rPr lang="en-US" sz="1400" dirty="0" smtClean="0"/>
                        <a:t>P * S) + t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Недостижение стратегических целей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Снижение качественных показателей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Мед.дир.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Отрицательный финансовый результат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выполнение производственного плана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Мед.дир.</a:t>
                      </a:r>
                    </a:p>
                    <a:p>
                      <a:r>
                        <a:rPr lang="ru-RU" sz="1400" dirty="0" smtClean="0"/>
                        <a:t>Фин.дир.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ru-RU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Несоответствие НПА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Безлицензионная деятельность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Юрист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ru-RU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OG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Перерыв</a:t>
                      </a:r>
                      <a:r>
                        <a:rPr lang="ru-RU" sz="1400" baseline="0" dirty="0" smtClean="0"/>
                        <a:t> в</a:t>
                      </a:r>
                      <a:r>
                        <a:rPr lang="ru-RU" sz="1400" dirty="0" smtClean="0"/>
                        <a:t> оказание</a:t>
                      </a:r>
                      <a:r>
                        <a:rPr lang="ru-RU" sz="1400" baseline="0" dirty="0" smtClean="0"/>
                        <a:t> медицинских услуг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Поломка мед. оборудования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Инженер мед.обор.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</a:t>
                      </a:r>
                      <a:endParaRPr lang="ru-RU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OF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Сбой</a:t>
                      </a:r>
                      <a:r>
                        <a:rPr lang="ru-RU" sz="1400" baseline="0" dirty="0" smtClean="0"/>
                        <a:t> систем обеспечения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Отключение электроэнергии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Инженер </a:t>
                      </a:r>
                    </a:p>
                    <a:p>
                      <a:r>
                        <a:rPr lang="ru-RU" sz="1400" dirty="0" smtClean="0"/>
                        <a:t>электрик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OM1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Вред здоровью пациента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Ошибки </a:t>
                      </a:r>
                    </a:p>
                    <a:p>
                      <a:r>
                        <a:rPr lang="ru-RU" sz="1400" dirty="0" smtClean="0"/>
                        <a:t>Неблагоприятные события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Мед. Персонал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</a:t>
                      </a:r>
                      <a:endParaRPr lang="ru-RU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OM2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правовые действия медицинского персонала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</a:t>
                      </a:r>
                      <a:r>
                        <a:rPr lang="ru-RU" sz="1400" baseline="0" dirty="0" smtClean="0"/>
                        <a:t> заполнено</a:t>
                      </a:r>
                      <a:r>
                        <a:rPr lang="ru-RU" sz="1400" dirty="0" smtClean="0"/>
                        <a:t> Информиров.согл.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Врач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 </a:t>
                      </a:r>
                    </a:p>
                    <a:p>
                      <a:pPr algn="ctr"/>
                      <a:r>
                        <a:rPr lang="ru-RU" sz="1400" dirty="0" smtClean="0"/>
                        <a:t>и т.д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ОМ3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Вред здоровью медицинского персонала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Передача</a:t>
                      </a:r>
                      <a:r>
                        <a:rPr lang="ru-RU" sz="1400" baseline="0" dirty="0" smtClean="0"/>
                        <a:t> инфекций от пациента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Медперсонал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ru-RU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9250" y="6488668"/>
            <a:ext cx="8427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*Владелец риска несет конечную ответственность за достижение </a:t>
            </a:r>
            <a:r>
              <a:rPr lang="ru-RU" sz="1600" i="1" dirty="0" smtClean="0"/>
              <a:t>цели.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1877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3562" y="158830"/>
            <a:ext cx="8352749" cy="455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Картирование рисков (результаты оценки рисков)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Рукописный ввод 20"/>
              <p14:cNvContentPartPr/>
              <p14:nvPr/>
            </p14:nvContentPartPr>
            <p14:xfrm>
              <a:off x="6646497" y="1487751"/>
              <a:ext cx="360" cy="360"/>
            </p14:xfrm>
          </p:contentPart>
        </mc:Choice>
        <mc:Fallback xmlns="">
          <p:pic>
            <p:nvPicPr>
              <p:cNvPr id="21" name="Рукописный ввод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4617" y="147587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Рукописный ввод 21"/>
              <p14:cNvContentPartPr/>
              <p14:nvPr/>
            </p14:nvContentPartPr>
            <p14:xfrm>
              <a:off x="6359937" y="1719591"/>
              <a:ext cx="360" cy="360"/>
            </p14:xfrm>
          </p:contentPart>
        </mc:Choice>
        <mc:Fallback xmlns="">
          <p:pic>
            <p:nvPicPr>
              <p:cNvPr id="22" name="Рукописный ввод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8057" y="1707711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157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white"/>
                </a:solidFill>
              </a:rPr>
              <a:t>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275002" y="1040130"/>
            <a:ext cx="8423478" cy="4770179"/>
            <a:chOff x="1275539" y="2475379"/>
            <a:chExt cx="4639111" cy="2474235"/>
          </a:xfrm>
        </p:grpSpPr>
        <p:cxnSp>
          <p:nvCxnSpPr>
            <p:cNvPr id="8" name="Соединительная линия уступом 7"/>
            <p:cNvCxnSpPr/>
            <p:nvPr/>
          </p:nvCxnSpPr>
          <p:spPr>
            <a:xfrm>
              <a:off x="1806550" y="2475379"/>
              <a:ext cx="4108100" cy="2247831"/>
            </a:xfrm>
            <a:prstGeom prst="bentConnector3">
              <a:avLst>
                <a:gd name="adj1" fmla="val 197"/>
              </a:avLst>
            </a:prstGeom>
            <a:ln w="3810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>
            <a:xfrm rot="16200000">
              <a:off x="708021" y="3296863"/>
              <a:ext cx="1569522" cy="4344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Серьезность/Ущ</a:t>
              </a:r>
              <a:r>
                <a:rPr lang="ru-RU" sz="1600" b="1" dirty="0"/>
                <a:t>е</a:t>
              </a:r>
              <a:r>
                <a:rPr lang="ru-RU" sz="1600" b="1" dirty="0" smtClean="0"/>
                <a:t>рб </a:t>
              </a:r>
              <a:r>
                <a:rPr lang="en-US" sz="1600" b="1" dirty="0" smtClean="0"/>
                <a:t>$</a:t>
              </a:r>
              <a:endParaRPr lang="ru-RU" sz="1600" b="1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734745" y="4803398"/>
              <a:ext cx="2251710" cy="1462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Вероятность </a:t>
              </a:r>
              <a:endParaRPr lang="ru-RU" sz="1600" b="1" dirty="0"/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202433"/>
              </p:ext>
            </p:extLst>
          </p:nvPr>
        </p:nvGraphicFramePr>
        <p:xfrm>
          <a:off x="4610108" y="1052912"/>
          <a:ext cx="4899573" cy="3531869"/>
        </p:xfrm>
        <a:graphic>
          <a:graphicData uri="http://schemas.openxmlformats.org/drawingml/2006/table">
            <a:tbl>
              <a:tblPr firstRow="1" firstCol="1" bandRow="1"/>
              <a:tblGrid>
                <a:gridCol w="890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68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7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68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75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5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3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F, OG, OM2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ОМ1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22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752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461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288611"/>
              </p:ext>
            </p:extLst>
          </p:nvPr>
        </p:nvGraphicFramePr>
        <p:xfrm>
          <a:off x="3324547" y="1114067"/>
          <a:ext cx="1201733" cy="3560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1733"/>
              </a:tblGrid>
              <a:tr h="7121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Критическое</a:t>
                      </a:r>
                      <a:endParaRPr lang="ru-RU" sz="1400" dirty="0"/>
                    </a:p>
                  </a:txBody>
                  <a:tcPr/>
                </a:tc>
              </a:tr>
              <a:tr h="7121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Большое</a:t>
                      </a:r>
                      <a:endParaRPr lang="ru-RU" sz="1400" dirty="0"/>
                    </a:p>
                  </a:txBody>
                  <a:tcPr/>
                </a:tc>
              </a:tr>
              <a:tr h="7121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Среднее</a:t>
                      </a:r>
                      <a:endParaRPr lang="ru-RU" sz="1400" dirty="0"/>
                    </a:p>
                  </a:txBody>
                  <a:tcPr/>
                </a:tc>
              </a:tr>
              <a:tr h="7121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Малое</a:t>
                      </a:r>
                      <a:endParaRPr lang="ru-RU" sz="1400" dirty="0"/>
                    </a:p>
                  </a:txBody>
                  <a:tcPr/>
                </a:tc>
              </a:tr>
              <a:tr h="7121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Незначительное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269670"/>
              </p:ext>
            </p:extLst>
          </p:nvPr>
        </p:nvGraphicFramePr>
        <p:xfrm>
          <a:off x="4583431" y="4704063"/>
          <a:ext cx="4926250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250"/>
                <a:gridCol w="985250"/>
                <a:gridCol w="985250"/>
                <a:gridCol w="985250"/>
                <a:gridCol w="985250"/>
              </a:tblGrid>
              <a:tr h="4870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Очень редко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Редко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Время от времени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Часто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Очень часто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1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890" y="125095"/>
            <a:ext cx="10515600" cy="48069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Проактивный анализ рисков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500" y="727919"/>
            <a:ext cx="10515600" cy="488061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b="1" dirty="0" smtClean="0"/>
              <a:t>FMEA </a:t>
            </a:r>
            <a:r>
              <a:rPr lang="ru-RU" sz="2400" dirty="0" smtClean="0"/>
              <a:t>— аббревиатура от Failure Mode and Effect Analysis. </a:t>
            </a:r>
          </a:p>
          <a:p>
            <a:pPr marL="0" indent="0" algn="just">
              <a:buNone/>
            </a:pPr>
            <a:r>
              <a:rPr lang="ru-RU" sz="2400" dirty="0" smtClean="0"/>
              <a:t>Это — технология анализа разновидностей и последствий возможных отказов (дефектов, по причине которых объект теряет возможность выполнять свои функции). </a:t>
            </a:r>
          </a:p>
          <a:p>
            <a:pPr marL="0" indent="0" algn="just">
              <a:buNone/>
            </a:pPr>
            <a:r>
              <a:rPr lang="ru-RU" sz="2400" b="1" dirty="0" smtClean="0"/>
              <a:t>Чем хорош данный метод? </a:t>
            </a:r>
            <a:r>
              <a:rPr lang="ru-RU" sz="2400" dirty="0" smtClean="0"/>
              <a:t>Он дает организации </a:t>
            </a:r>
            <a:r>
              <a:rPr lang="ru-RU" sz="2400" b="1" dirty="0" smtClean="0">
                <a:solidFill>
                  <a:srgbClr val="FF0000"/>
                </a:solidFill>
              </a:rPr>
              <a:t>возможность предвидеть возможные проблемы </a:t>
            </a:r>
            <a:r>
              <a:rPr lang="ru-RU" sz="2400" dirty="0" smtClean="0"/>
              <a:t>и неполадки еще на этапе проектирования, до того, как они проявятся и окажут воздействие на потребителя/пациента.</a:t>
            </a:r>
          </a:p>
          <a:p>
            <a:pPr marL="0" indent="0" algn="just">
              <a:buNone/>
            </a:pPr>
            <a:r>
              <a:rPr lang="ru-RU" sz="2400" dirty="0" smtClean="0"/>
              <a:t>В ходе анализа производитель получает такую информацию: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перечень потенциальных дефектов и неисправностей;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анализ причин их возникновения,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тяжести и последствий;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рекомендации по снижению рисков в порядке приоритетности;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общая оценка безопасности и надежности продукции и системы в целом.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40" y="5566410"/>
            <a:ext cx="6667500" cy="1291590"/>
          </a:xfrm>
          <a:prstGeom prst="rect">
            <a:avLst/>
          </a:prstGeom>
        </p:spPr>
      </p:pic>
      <p:sp>
        <p:nvSpPr>
          <p:cNvPr id="6" name="Номер слайда 2"/>
          <p:cNvSpPr txBox="1">
            <a:spLocks/>
          </p:cNvSpPr>
          <p:nvPr/>
        </p:nvSpPr>
        <p:spPr>
          <a:xfrm>
            <a:off x="-89810" y="62336"/>
            <a:ext cx="1341427" cy="471868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206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661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3166</TotalTime>
  <Words>3957</Words>
  <Application>Microsoft Office PowerPoint</Application>
  <PresentationFormat>Широкоэкранный</PresentationFormat>
  <Paragraphs>787</Paragraphs>
  <Slides>49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49</vt:i4>
      </vt:variant>
    </vt:vector>
  </HeadingPairs>
  <TitlesOfParts>
    <vt:vector size="63" baseType="lpstr">
      <vt:lpstr>Arial</vt:lpstr>
      <vt:lpstr>Calibri</vt:lpstr>
      <vt:lpstr>Calibri Light</vt:lpstr>
      <vt:lpstr>Century Gothic</vt:lpstr>
      <vt:lpstr>Georgia</vt:lpstr>
      <vt:lpstr>Raleway</vt:lpstr>
      <vt:lpstr>Times New Roman</vt:lpstr>
      <vt:lpstr>Verdana</vt:lpstr>
      <vt:lpstr>Wingdings</vt:lpstr>
      <vt:lpstr>Wingdings 2</vt:lpstr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Инструменты анализа и управления рисками в организации здравоохранения</vt:lpstr>
      <vt:lpstr> Управление рисками. Карта памяти</vt:lpstr>
      <vt:lpstr>  Определения. Термины. </vt:lpstr>
      <vt:lpstr>  Основные подходы к управлению рисками</vt:lpstr>
      <vt:lpstr>  Инструменты управления рисками</vt:lpstr>
      <vt:lpstr>  Анализ и оценка рисков</vt:lpstr>
      <vt:lpstr> Регистр рисков (результаты оценки рисков)</vt:lpstr>
      <vt:lpstr> Картирование рисков (результаты оценки рисков)</vt:lpstr>
      <vt:lpstr>Проактивный анализ рисков</vt:lpstr>
      <vt:lpstr> Анализ уязвимостей к опасностям (HVA)  - инструмент оценки рисков</vt:lpstr>
      <vt:lpstr>FMEA - Анализ причин и последствий отказов</vt:lpstr>
      <vt:lpstr>  Кейс 1: Ошибочное введение</vt:lpstr>
      <vt:lpstr>  Кейс 2: Риск заражения персонала в период эпидемии Covid19</vt:lpstr>
      <vt:lpstr>Анализ причин и последствий отказов</vt:lpstr>
      <vt:lpstr>FMEA - Анализ причин и последствий отказов (сбоев)</vt:lpstr>
      <vt:lpstr>  Анализ корневых причин RCA</vt:lpstr>
      <vt:lpstr>  Анализ корневых причин</vt:lpstr>
      <vt:lpstr>  Анализ корневых причин</vt:lpstr>
      <vt:lpstr>  Анализ корневых причин</vt:lpstr>
      <vt:lpstr>  Анализ корневых причин</vt:lpstr>
      <vt:lpstr>  RCA. Шаг 1 – создать команду</vt:lpstr>
      <vt:lpstr>  RCA. Шаг 2 - Своевременное обучение. </vt:lpstr>
      <vt:lpstr>  RCA. Шаг 3 - Начальная диаграмма событий (Начальная блок-схема).</vt:lpstr>
      <vt:lpstr>  RCA. Шаг 3 - Начальная последовательность событий (Начальная блок-схема).</vt:lpstr>
      <vt:lpstr>  RCA. Шаг 4 - Выявление пробелов в информации</vt:lpstr>
      <vt:lpstr>  RCA. Шаг 5 - Сбор необходимой информации</vt:lpstr>
      <vt:lpstr>  RCA. Шаг 6 - Сбор фактов: интервью, обзоры диаграмм и обзоры литературы.</vt:lpstr>
      <vt:lpstr>  RCA. Шаг 6 - Сбор фактов: интервью, обзоры диаграмм и обзоры литературы.</vt:lpstr>
      <vt:lpstr>  RCA </vt:lpstr>
      <vt:lpstr>  RCA. </vt:lpstr>
      <vt:lpstr>Анализ корневых причин</vt:lpstr>
      <vt:lpstr>  Анализ корневых причин</vt:lpstr>
      <vt:lpstr>  Анализ корневых причин</vt:lpstr>
      <vt:lpstr>  Анализ корневых причин</vt:lpstr>
      <vt:lpstr>  Анализ корневых причин</vt:lpstr>
      <vt:lpstr>Заявление корневых причин:</vt:lpstr>
      <vt:lpstr>  Cause and Effect Diagram Причинно-следственная диаграмма</vt:lpstr>
      <vt:lpstr>  Cause and Effect Diagram Причинно-следственная диаграмма</vt:lpstr>
      <vt:lpstr>Шаг 2: Мозговой штурм корневых причин (стр.1 из 2):</vt:lpstr>
      <vt:lpstr>Шаг 2: Мозговой штурм корневых причин (стр.2 из 2):</vt:lpstr>
      <vt:lpstr>Шаг 3: Полная цепочка событий(стр.2 из 2):</vt:lpstr>
      <vt:lpstr>Заявление корневых причин:</vt:lpstr>
      <vt:lpstr>5 правил для причинной связи (стр.1 из 2):</vt:lpstr>
      <vt:lpstr>5 правил для причинной связи (стр.2 из 2):</vt:lpstr>
      <vt:lpstr>Действия:</vt:lpstr>
      <vt:lpstr>RCA. Иерархия действий</vt:lpstr>
      <vt:lpstr>RCA. Принятие мер.</vt:lpstr>
      <vt:lpstr>Результаты. Измерение:</vt:lpstr>
      <vt:lpstr>Презентация PowerPoint</vt:lpstr>
    </vt:vector>
  </TitlesOfParts>
  <Company>NMH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Инструменты анализа рисков</dc:title>
  <dc:creator>Альжаксина Гаухар</dc:creator>
  <cp:lastModifiedBy>Альжаксина Гаухар</cp:lastModifiedBy>
  <cp:revision>136</cp:revision>
  <dcterms:created xsi:type="dcterms:W3CDTF">2021-11-25T02:53:23Z</dcterms:created>
  <dcterms:modified xsi:type="dcterms:W3CDTF">2022-04-29T11:29:14Z</dcterms:modified>
</cp:coreProperties>
</file>